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2" r:id="rId3"/>
    <p:sldMasterId id="2147483689" r:id="rId4"/>
  </p:sldMasterIdLst>
  <p:notesMasterIdLst>
    <p:notesMasterId r:id="rId130"/>
  </p:notesMasterIdLst>
  <p:sldIdLst>
    <p:sldId id="332" r:id="rId5"/>
    <p:sldId id="400" r:id="rId6"/>
    <p:sldId id="334" r:id="rId7"/>
    <p:sldId id="366" r:id="rId8"/>
    <p:sldId id="369" r:id="rId9"/>
    <p:sldId id="343" r:id="rId10"/>
    <p:sldId id="367" r:id="rId11"/>
    <p:sldId id="370" r:id="rId12"/>
    <p:sldId id="371" r:id="rId13"/>
    <p:sldId id="372" r:id="rId14"/>
    <p:sldId id="374" r:id="rId15"/>
    <p:sldId id="417" r:id="rId16"/>
    <p:sldId id="391" r:id="rId17"/>
    <p:sldId id="392" r:id="rId18"/>
    <p:sldId id="420" r:id="rId19"/>
    <p:sldId id="421" r:id="rId20"/>
    <p:sldId id="422" r:id="rId21"/>
    <p:sldId id="433" r:id="rId22"/>
    <p:sldId id="423" r:id="rId23"/>
    <p:sldId id="424" r:id="rId24"/>
    <p:sldId id="425" r:id="rId25"/>
    <p:sldId id="426" r:id="rId26"/>
    <p:sldId id="427" r:id="rId27"/>
    <p:sldId id="428" r:id="rId28"/>
    <p:sldId id="429" r:id="rId29"/>
    <p:sldId id="430" r:id="rId30"/>
    <p:sldId id="432" r:id="rId31"/>
    <p:sldId id="453" r:id="rId32"/>
    <p:sldId id="404" r:id="rId33"/>
    <p:sldId id="455" r:id="rId34"/>
    <p:sldId id="457" r:id="rId35"/>
    <p:sldId id="405" r:id="rId36"/>
    <p:sldId id="450" r:id="rId37"/>
    <p:sldId id="406" r:id="rId38"/>
    <p:sldId id="449" r:id="rId39"/>
    <p:sldId id="407" r:id="rId40"/>
    <p:sldId id="452" r:id="rId41"/>
    <p:sldId id="454" r:id="rId42"/>
    <p:sldId id="462" r:id="rId43"/>
    <p:sldId id="464" r:id="rId44"/>
    <p:sldId id="467" r:id="rId45"/>
    <p:sldId id="470" r:id="rId46"/>
    <p:sldId id="471" r:id="rId47"/>
    <p:sldId id="477" r:id="rId48"/>
    <p:sldId id="476" r:id="rId49"/>
    <p:sldId id="468" r:id="rId50"/>
    <p:sldId id="472" r:id="rId51"/>
    <p:sldId id="474" r:id="rId52"/>
    <p:sldId id="475" r:id="rId53"/>
    <p:sldId id="478" r:id="rId54"/>
    <p:sldId id="479" r:id="rId55"/>
    <p:sldId id="480" r:id="rId56"/>
    <p:sldId id="481" r:id="rId57"/>
    <p:sldId id="482" r:id="rId58"/>
    <p:sldId id="492" r:id="rId59"/>
    <p:sldId id="493" r:id="rId60"/>
    <p:sldId id="496" r:id="rId61"/>
    <p:sldId id="494" r:id="rId62"/>
    <p:sldId id="485" r:id="rId63"/>
    <p:sldId id="486" r:id="rId64"/>
    <p:sldId id="487" r:id="rId65"/>
    <p:sldId id="488" r:id="rId66"/>
    <p:sldId id="489" r:id="rId67"/>
    <p:sldId id="490" r:id="rId68"/>
    <p:sldId id="491" r:id="rId69"/>
    <p:sldId id="497" r:id="rId70"/>
    <p:sldId id="498" r:id="rId71"/>
    <p:sldId id="499" r:id="rId72"/>
    <p:sldId id="500" r:id="rId73"/>
    <p:sldId id="513" r:id="rId74"/>
    <p:sldId id="514" r:id="rId75"/>
    <p:sldId id="515" r:id="rId76"/>
    <p:sldId id="516" r:id="rId77"/>
    <p:sldId id="518" r:id="rId78"/>
    <p:sldId id="519" r:id="rId79"/>
    <p:sldId id="520" r:id="rId80"/>
    <p:sldId id="521" r:id="rId81"/>
    <p:sldId id="522" r:id="rId82"/>
    <p:sldId id="523" r:id="rId83"/>
    <p:sldId id="524" r:id="rId84"/>
    <p:sldId id="526" r:id="rId85"/>
    <p:sldId id="527" r:id="rId86"/>
    <p:sldId id="528" r:id="rId87"/>
    <p:sldId id="529" r:id="rId88"/>
    <p:sldId id="530" r:id="rId89"/>
    <p:sldId id="531" r:id="rId90"/>
    <p:sldId id="532" r:id="rId91"/>
    <p:sldId id="533" r:id="rId92"/>
    <p:sldId id="534" r:id="rId93"/>
    <p:sldId id="535" r:id="rId94"/>
    <p:sldId id="536" r:id="rId95"/>
    <p:sldId id="537" r:id="rId96"/>
    <p:sldId id="538" r:id="rId97"/>
    <p:sldId id="539" r:id="rId98"/>
    <p:sldId id="540" r:id="rId99"/>
    <p:sldId id="541" r:id="rId100"/>
    <p:sldId id="542" r:id="rId101"/>
    <p:sldId id="543" r:id="rId102"/>
    <p:sldId id="544" r:id="rId103"/>
    <p:sldId id="551" r:id="rId104"/>
    <p:sldId id="546" r:id="rId105"/>
    <p:sldId id="552" r:id="rId106"/>
    <p:sldId id="550" r:id="rId107"/>
    <p:sldId id="548" r:id="rId108"/>
    <p:sldId id="557" r:id="rId109"/>
    <p:sldId id="559" r:id="rId110"/>
    <p:sldId id="560" r:id="rId111"/>
    <p:sldId id="561" r:id="rId112"/>
    <p:sldId id="563" r:id="rId113"/>
    <p:sldId id="565" r:id="rId114"/>
    <p:sldId id="564" r:id="rId115"/>
    <p:sldId id="555" r:id="rId116"/>
    <p:sldId id="558" r:id="rId117"/>
    <p:sldId id="556" r:id="rId118"/>
    <p:sldId id="554" r:id="rId119"/>
    <p:sldId id="568" r:id="rId120"/>
    <p:sldId id="569" r:id="rId121"/>
    <p:sldId id="571" r:id="rId122"/>
    <p:sldId id="578" r:id="rId123"/>
    <p:sldId id="572" r:id="rId124"/>
    <p:sldId id="574" r:id="rId125"/>
    <p:sldId id="575" r:id="rId126"/>
    <p:sldId id="576" r:id="rId127"/>
    <p:sldId id="562" r:id="rId128"/>
    <p:sldId id="577"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94660"/>
  </p:normalViewPr>
  <p:slideViewPr>
    <p:cSldViewPr>
      <p:cViewPr varScale="1">
        <p:scale>
          <a:sx n="98" d="100"/>
          <a:sy n="98" d="100"/>
        </p:scale>
        <p:origin x="835"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notesMaster" Target="notesMasters/notes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695F3C-0503-47FC-94B4-F2F26C0A40FC}" type="datetimeFigureOut">
              <a:rPr lang="en-US" smtClean="0"/>
              <a:pPr/>
              <a:t>9/13/2022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782A84-3478-4871-A34C-683ED3D39EA5}" type="slidenum">
              <a:rPr lang="en-US" smtClean="0"/>
              <a:pPr/>
              <a:t>‹#›</a:t>
            </a:fld>
            <a:endParaRPr lang="en-US"/>
          </a:p>
        </p:txBody>
      </p:sp>
    </p:spTree>
    <p:extLst>
      <p:ext uri="{BB962C8B-B14F-4D97-AF65-F5344CB8AC3E}">
        <p14:creationId xmlns:p14="http://schemas.microsoft.com/office/powerpoint/2010/main" val="292151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e5ce3445a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e5ce3445a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782A84-3478-4871-A34C-683ED3D39EA5}" type="slidenum">
              <a:rPr lang="en-US" smtClean="0"/>
              <a:pPr/>
              <a:t>63</a:t>
            </a:fld>
            <a:endParaRPr lang="en-US"/>
          </a:p>
        </p:txBody>
      </p:sp>
    </p:spTree>
    <p:extLst>
      <p:ext uri="{BB962C8B-B14F-4D97-AF65-F5344CB8AC3E}">
        <p14:creationId xmlns:p14="http://schemas.microsoft.com/office/powerpoint/2010/main" val="3041397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1C339-586B-49EF-8F72-748A77ED1784}" type="slidenum">
              <a:rPr lang="en-US" smtClean="0"/>
              <a:t>70</a:t>
            </a:fld>
            <a:endParaRPr lang="en-US"/>
          </a:p>
        </p:txBody>
      </p:sp>
    </p:spTree>
    <p:extLst>
      <p:ext uri="{BB962C8B-B14F-4D97-AF65-F5344CB8AC3E}">
        <p14:creationId xmlns:p14="http://schemas.microsoft.com/office/powerpoint/2010/main" val="4263192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8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97665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21" y="1380746"/>
            <a:ext cx="8229601" cy="4791453"/>
          </a:xfrm>
          <a:noFill/>
          <a:ln>
            <a:noFill/>
          </a:ln>
          <a:effectLst/>
        </p:spPr>
        <p:txBody>
          <a:bodyPr>
            <a:noAutofit/>
          </a:bodyPr>
          <a:lstStyle>
            <a:lvl1pPr algn="l" rtl="0" eaLnBrk="0" fontAlgn="base" hangingPunct="0">
              <a:lnSpc>
                <a:spcPct val="95000"/>
              </a:lnSpc>
              <a:spcBef>
                <a:spcPts val="905"/>
              </a:spcBef>
              <a:spcAft>
                <a:spcPct val="0"/>
              </a:spcAft>
              <a:defRPr lang="en-US" altLang="en-US" sz="1500" dirty="0" smtClean="0">
                <a:solidFill>
                  <a:schemeClr val="accent1"/>
                </a:solidFill>
                <a:latin typeface="Arial"/>
                <a:ea typeface="+mn-ea"/>
                <a:cs typeface="Arial"/>
              </a:defRPr>
            </a:lvl1pPr>
            <a:lvl2pPr marL="310427" indent="-155214" algn="l" rtl="0" eaLnBrk="0" fontAlgn="base" hangingPunct="0">
              <a:lnSpc>
                <a:spcPct val="95000"/>
              </a:lnSpc>
              <a:spcBef>
                <a:spcPts val="724"/>
              </a:spcBef>
              <a:spcAft>
                <a:spcPct val="0"/>
              </a:spcAft>
              <a:buFont typeface="Arial" pitchFamily="34" charset="0"/>
              <a:buChar char="−"/>
              <a:defRPr lang="en-US" altLang="en-US" sz="1500" dirty="0" smtClean="0">
                <a:solidFill>
                  <a:schemeClr val="accent1"/>
                </a:solidFill>
                <a:latin typeface="Arial"/>
                <a:ea typeface="+mn-ea"/>
                <a:cs typeface="Arial"/>
              </a:defRPr>
            </a:lvl2pPr>
            <a:lvl3pPr marL="465641" indent="-155214" algn="l" rtl="0" eaLnBrk="0" fontAlgn="base" hangingPunct="0">
              <a:lnSpc>
                <a:spcPct val="95000"/>
              </a:lnSpc>
              <a:spcBef>
                <a:spcPts val="543"/>
              </a:spcBef>
              <a:spcAft>
                <a:spcPct val="0"/>
              </a:spcAft>
              <a:buSzPct val="80000"/>
              <a:buFont typeface="Wingdings" pitchFamily="2" charset="2"/>
              <a:buChar char="§"/>
              <a:defRPr lang="en-US" altLang="en-US" sz="1400" dirty="0" smtClean="0">
                <a:solidFill>
                  <a:schemeClr val="accent1"/>
                </a:solidFill>
                <a:latin typeface="Arial"/>
                <a:ea typeface="+mn-ea"/>
                <a:cs typeface="Arial"/>
              </a:defRPr>
            </a:lvl3pPr>
            <a:lvl4pPr marL="620855" indent="-155214" algn="l" rtl="0" eaLnBrk="0" fontAlgn="base" hangingPunct="0">
              <a:lnSpc>
                <a:spcPct val="95000"/>
              </a:lnSpc>
              <a:spcBef>
                <a:spcPts val="362"/>
              </a:spcBef>
              <a:spcAft>
                <a:spcPct val="0"/>
              </a:spcAft>
              <a:buFont typeface="Arial" pitchFamily="34" charset="0"/>
              <a:buChar char="−"/>
              <a:defRPr lang="en-US" altLang="en-US" sz="1300" dirty="0" smtClean="0">
                <a:solidFill>
                  <a:schemeClr val="accent1"/>
                </a:solidFill>
                <a:latin typeface="Arial"/>
                <a:ea typeface="+mn-ea"/>
                <a:cs typeface="Arial"/>
              </a:defRPr>
            </a:lvl4pPr>
            <a:lvl5pPr marL="724331" indent="-103476" algn="l" rtl="0" eaLnBrk="0" fontAlgn="base" hangingPunct="0">
              <a:lnSpc>
                <a:spcPct val="95000"/>
              </a:lnSpc>
              <a:spcBef>
                <a:spcPts val="362"/>
              </a:spcBef>
              <a:spcAft>
                <a:spcPct val="0"/>
              </a:spcAft>
              <a:buSzPct val="80000"/>
              <a:buFont typeface="Wingdings" pitchFamily="2" charset="2"/>
              <a:buChar char="§"/>
              <a:defRPr lang="en-US" altLang="en-US" sz="1300" dirty="0">
                <a:solidFill>
                  <a:schemeClr val="accent1"/>
                </a:solidFill>
                <a:latin typeface="Arial"/>
                <a:ea typeface="+mn-ea"/>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2"/>
          <p:cNvSpPr>
            <a:spLocks noGrp="1" noChangeArrowheads="1"/>
          </p:cNvSpPr>
          <p:nvPr>
            <p:ph type="title"/>
          </p:nvPr>
        </p:nvSpPr>
        <p:spPr bwMode="auto">
          <a:xfrm>
            <a:off x="457201" y="458829"/>
            <a:ext cx="8229600"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13963245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5" name="Rounded Rectangle 4"/>
          <p:cNvSpPr/>
          <p:nvPr/>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6" name="Rounded Rectangle 5"/>
          <p:cNvSpPr/>
          <p:nvPr/>
        </p:nvSpPr>
        <p:spPr bwMode="auto">
          <a:xfrm>
            <a:off x="4710134" y="1377950"/>
            <a:ext cx="3976687" cy="4794250"/>
          </a:xfrm>
          <a:prstGeom prst="roundRect">
            <a:avLst>
              <a:gd name="adj" fmla="val 193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7" name="Rounded Rectangle 6"/>
          <p:cNvSpPr/>
          <p:nvPr userDrawn="1"/>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8" name="Rounded Rectangle 7"/>
          <p:cNvSpPr/>
          <p:nvPr userDrawn="1"/>
        </p:nvSpPr>
        <p:spPr bwMode="auto">
          <a:xfrm>
            <a:off x="4710134" y="1377950"/>
            <a:ext cx="3976687" cy="4794250"/>
          </a:xfrm>
          <a:prstGeom prst="roundRect">
            <a:avLst>
              <a:gd name="adj" fmla="val 193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28" name="Content Placeholder 2"/>
          <p:cNvSpPr>
            <a:spLocks noGrp="1"/>
          </p:cNvSpPr>
          <p:nvPr>
            <p:ph idx="12"/>
          </p:nvPr>
        </p:nvSpPr>
        <p:spPr>
          <a:xfrm>
            <a:off x="4843980" y="1676400"/>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p:cNvSpPr>
            <a:spLocks noGrp="1"/>
          </p:cNvSpPr>
          <p:nvPr>
            <p:ph idx="13"/>
          </p:nvPr>
        </p:nvSpPr>
        <p:spPr>
          <a:xfrm>
            <a:off x="591624" y="1657556"/>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7774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5" name="Rounded Rectangle 4"/>
          <p:cNvSpPr/>
          <p:nvPr/>
        </p:nvSpPr>
        <p:spPr bwMode="auto">
          <a:xfrm>
            <a:off x="4710134" y="1377950"/>
            <a:ext cx="3976687"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6" name="Rounded Rectangle 5"/>
          <p:cNvSpPr/>
          <p:nvPr/>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7" name="Rounded Rectangle 6"/>
          <p:cNvSpPr/>
          <p:nvPr userDrawn="1"/>
        </p:nvSpPr>
        <p:spPr bwMode="auto">
          <a:xfrm>
            <a:off x="4710134" y="1377950"/>
            <a:ext cx="3976687"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0" name="Rounded Rectangle 9"/>
          <p:cNvSpPr/>
          <p:nvPr userDrawn="1"/>
        </p:nvSpPr>
        <p:spPr bwMode="auto">
          <a:xfrm>
            <a:off x="457201" y="1377950"/>
            <a:ext cx="3976688" cy="4794250"/>
          </a:xfrm>
          <a:prstGeom prst="roundRect">
            <a:avLst>
              <a:gd name="adj" fmla="val 1930"/>
            </a:avLst>
          </a:prstGeom>
          <a:solidFill>
            <a:srgbClr val="C7E6EC"/>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2"/>
          <p:cNvSpPr>
            <a:spLocks noGrp="1"/>
          </p:cNvSpPr>
          <p:nvPr>
            <p:ph idx="12"/>
          </p:nvPr>
        </p:nvSpPr>
        <p:spPr>
          <a:xfrm>
            <a:off x="4843980" y="1676400"/>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591624" y="1657556"/>
            <a:ext cx="3708400" cy="4235451"/>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935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10" name="Rounded Rectangle 9"/>
          <p:cNvSpPr/>
          <p:nvPr/>
        </p:nvSpPr>
        <p:spPr bwMode="auto">
          <a:xfrm>
            <a:off x="457201" y="3060700"/>
            <a:ext cx="3976688" cy="3111500"/>
          </a:xfrm>
          <a:prstGeom prst="roundRect">
            <a:avLst>
              <a:gd name="adj" fmla="val 3106"/>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1" name="Rounded Rectangle 10"/>
          <p:cNvSpPr/>
          <p:nvPr/>
        </p:nvSpPr>
        <p:spPr bwMode="auto">
          <a:xfrm>
            <a:off x="4710134" y="3060700"/>
            <a:ext cx="3976687" cy="3111500"/>
          </a:xfrm>
          <a:prstGeom prst="roundRect">
            <a:avLst>
              <a:gd name="adj" fmla="val 3342"/>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2" name="Rounded Rectangle 11"/>
          <p:cNvSpPr/>
          <p:nvPr/>
        </p:nvSpPr>
        <p:spPr bwMode="auto">
          <a:xfrm>
            <a:off x="457201" y="1371642"/>
            <a:ext cx="3976688" cy="1630363"/>
          </a:xfrm>
          <a:prstGeom prst="roundRect">
            <a:avLst>
              <a:gd name="adj" fmla="val 4931"/>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3" name="Rounded Rectangle 12"/>
          <p:cNvSpPr/>
          <p:nvPr/>
        </p:nvSpPr>
        <p:spPr bwMode="auto">
          <a:xfrm>
            <a:off x="4710134" y="1371642"/>
            <a:ext cx="3976687" cy="1630363"/>
          </a:xfrm>
          <a:prstGeom prst="roundRect">
            <a:avLst>
              <a:gd name="adj" fmla="val 5897"/>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6" name="Rounded Rectangle 15"/>
          <p:cNvSpPr/>
          <p:nvPr userDrawn="1"/>
        </p:nvSpPr>
        <p:spPr bwMode="auto">
          <a:xfrm>
            <a:off x="457201" y="3060700"/>
            <a:ext cx="3976688" cy="3111500"/>
          </a:xfrm>
          <a:prstGeom prst="roundRect">
            <a:avLst>
              <a:gd name="adj" fmla="val 3106"/>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0" name="Rounded Rectangle 19"/>
          <p:cNvSpPr/>
          <p:nvPr userDrawn="1"/>
        </p:nvSpPr>
        <p:spPr bwMode="auto">
          <a:xfrm>
            <a:off x="4710134" y="3060700"/>
            <a:ext cx="3976687" cy="3111500"/>
          </a:xfrm>
          <a:prstGeom prst="roundRect">
            <a:avLst>
              <a:gd name="adj" fmla="val 3342"/>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1" name="Rounded Rectangle 20"/>
          <p:cNvSpPr/>
          <p:nvPr userDrawn="1"/>
        </p:nvSpPr>
        <p:spPr bwMode="auto">
          <a:xfrm>
            <a:off x="457201" y="1371642"/>
            <a:ext cx="3976688" cy="1630363"/>
          </a:xfrm>
          <a:prstGeom prst="roundRect">
            <a:avLst>
              <a:gd name="adj" fmla="val 4931"/>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2" name="Rounded Rectangle 21"/>
          <p:cNvSpPr/>
          <p:nvPr userDrawn="1"/>
        </p:nvSpPr>
        <p:spPr bwMode="auto">
          <a:xfrm>
            <a:off x="4710134" y="1371642"/>
            <a:ext cx="3976687" cy="1630363"/>
          </a:xfrm>
          <a:prstGeom prst="roundRect">
            <a:avLst>
              <a:gd name="adj" fmla="val 5897"/>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4" name="Content Placeholder 2"/>
          <p:cNvSpPr>
            <a:spLocks noGrp="1"/>
          </p:cNvSpPr>
          <p:nvPr>
            <p:ph idx="1"/>
          </p:nvPr>
        </p:nvSpPr>
        <p:spPr>
          <a:xfrm>
            <a:off x="591624" y="3194561"/>
            <a:ext cx="3708400" cy="2843863"/>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p:cNvSpPr>
            <a:spLocks noGrp="1"/>
          </p:cNvSpPr>
          <p:nvPr>
            <p:ph idx="12"/>
          </p:nvPr>
        </p:nvSpPr>
        <p:spPr>
          <a:xfrm>
            <a:off x="4843980" y="3194415"/>
            <a:ext cx="3708400" cy="2844155"/>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14" name="Content Placeholder 2"/>
          <p:cNvSpPr>
            <a:spLocks noGrp="1"/>
          </p:cNvSpPr>
          <p:nvPr>
            <p:ph idx="13"/>
          </p:nvPr>
        </p:nvSpPr>
        <p:spPr>
          <a:xfrm>
            <a:off x="591624" y="1500886"/>
            <a:ext cx="3708400" cy="1371600"/>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p:cNvSpPr>
            <a:spLocks noGrp="1"/>
          </p:cNvSpPr>
          <p:nvPr>
            <p:ph idx="14"/>
          </p:nvPr>
        </p:nvSpPr>
        <p:spPr>
          <a:xfrm>
            <a:off x="4843980" y="1500886"/>
            <a:ext cx="3708400" cy="1371600"/>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idx="1"/>
          </p:nvPr>
        </p:nvSpPr>
        <p:spPr>
          <a:xfrm>
            <a:off x="591624" y="3194561"/>
            <a:ext cx="3708400" cy="2843863"/>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2"/>
          </p:nvPr>
        </p:nvSpPr>
        <p:spPr>
          <a:xfrm>
            <a:off x="4843980" y="3194415"/>
            <a:ext cx="3708400" cy="2844155"/>
          </a:xfrm>
        </p:spPr>
        <p:txBody>
          <a:bodyPr>
            <a:noAutofit/>
          </a:bodyPr>
          <a:lstStyle>
            <a:lvl1pPr>
              <a:spcBef>
                <a:spcPts val="905"/>
              </a:spcBef>
              <a:defRPr lang="en-US" altLang="en-US" sz="1500" dirty="0" smtClean="0">
                <a:solidFill>
                  <a:schemeClr val="accent1"/>
                </a:solidFill>
                <a:latin typeface="Helvetica" panose="020B0604020202020204" pitchFamily="34" charset="0"/>
                <a:ea typeface="+mn-ea"/>
                <a:cs typeface="Helvetica" panose="020B0604020202020204" pitchFamily="34" charset="0"/>
              </a:defRPr>
            </a:lvl1pPr>
            <a:lvl2pPr>
              <a:spcBef>
                <a:spcPts val="724"/>
              </a:spcBef>
              <a:defRPr lang="en-US" altLang="en-US" sz="1500" dirty="0" smtClean="0">
                <a:solidFill>
                  <a:schemeClr val="accent1"/>
                </a:solidFill>
                <a:latin typeface="Helvetica Light"/>
                <a:cs typeface="+mn-cs"/>
              </a:defRPr>
            </a:lvl2pPr>
            <a:lvl3pPr algn="l" rtl="0" eaLnBrk="0" fontAlgn="base" hangingPunct="0">
              <a:lnSpc>
                <a:spcPct val="95000"/>
              </a:lnSpc>
              <a:spcBef>
                <a:spcPts val="543"/>
              </a:spcBef>
              <a:spcAft>
                <a:spcPct val="0"/>
              </a:spcAft>
              <a:defRPr lang="en-US" altLang="en-US" sz="1400" dirty="0" smtClean="0">
                <a:solidFill>
                  <a:schemeClr val="accent1"/>
                </a:solidFill>
                <a:latin typeface="Helvetica Light"/>
                <a:cs typeface="+mn-cs"/>
              </a:defRPr>
            </a:lvl3pPr>
            <a:lvl4pPr algn="l" rtl="0" eaLnBrk="0" fontAlgn="base" hangingPunct="0">
              <a:lnSpc>
                <a:spcPct val="95000"/>
              </a:lnSpc>
              <a:spcBef>
                <a:spcPts val="362"/>
              </a:spcBef>
              <a:spcAft>
                <a:spcPct val="0"/>
              </a:spcAft>
              <a:defRPr lang="en-US" altLang="en-US" sz="1300" dirty="0" smtClean="0">
                <a:solidFill>
                  <a:schemeClr val="accent1"/>
                </a:solidFill>
                <a:latin typeface="Helvetica Light"/>
                <a:cs typeface="+mn-cs"/>
              </a:defRPr>
            </a:lvl4pPr>
            <a:lvl5pPr algn="l" rtl="0" eaLnBrk="0" fontAlgn="base" hangingPunct="0">
              <a:lnSpc>
                <a:spcPct val="95000"/>
              </a:lnSpc>
              <a:spcBef>
                <a:spcPts val="362"/>
              </a:spcBef>
              <a:spcAft>
                <a:spcPct val="0"/>
              </a:spcAft>
              <a:defRPr lang="en-US" altLang="en-US" sz="1300" dirty="0">
                <a:solidFill>
                  <a:schemeClr val="accent1"/>
                </a:solidFill>
                <a:latin typeface="Helvetica Light"/>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p:nvPr>
        </p:nvSpPr>
        <p:spPr>
          <a:xfrm>
            <a:off x="457201" y="458829"/>
            <a:ext cx="8229600" cy="760413"/>
          </a:xfrm>
        </p:spPr>
        <p:txBody>
          <a:bodyPr/>
          <a:lstStyle/>
          <a:p>
            <a:r>
              <a:rPr lang="en-US" dirty="0"/>
              <a:t>Click to edit Master title style</a:t>
            </a:r>
          </a:p>
        </p:txBody>
      </p:sp>
    </p:spTree>
    <p:extLst>
      <p:ext uri="{BB962C8B-B14F-4D97-AF65-F5344CB8AC3E}">
        <p14:creationId xmlns:p14="http://schemas.microsoft.com/office/powerpoint/2010/main" val="289085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4" name="Rounded Rectangle 3"/>
          <p:cNvSpPr/>
          <p:nvPr/>
        </p:nvSpPr>
        <p:spPr bwMode="auto">
          <a:xfrm>
            <a:off x="457221" y="1371600"/>
            <a:ext cx="8221663" cy="4800600"/>
          </a:xfrm>
          <a:prstGeom prst="roundRect">
            <a:avLst>
              <a:gd name="adj" fmla="val 204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a:spcBef>
                <a:spcPct val="50000"/>
              </a:spcBef>
              <a:defRPr/>
            </a:pPr>
            <a:endParaRPr lang="en-US" sz="1900" dirty="0">
              <a:solidFill>
                <a:srgbClr val="EEECE1">
                  <a:lumMod val="50000"/>
                </a:srgbClr>
              </a:solidFill>
              <a:latin typeface="Helvetica Light"/>
              <a:cs typeface="Helvetica Light"/>
            </a:endParaRPr>
          </a:p>
        </p:txBody>
      </p:sp>
      <p:sp>
        <p:nvSpPr>
          <p:cNvPr id="5" name="Rounded Rectangle 4"/>
          <p:cNvSpPr/>
          <p:nvPr userDrawn="1"/>
        </p:nvSpPr>
        <p:spPr bwMode="auto">
          <a:xfrm>
            <a:off x="457221" y="1371600"/>
            <a:ext cx="8221663" cy="4800600"/>
          </a:xfrm>
          <a:prstGeom prst="roundRect">
            <a:avLst>
              <a:gd name="adj" fmla="val 2040"/>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a:spcBef>
                <a:spcPct val="50000"/>
              </a:spcBef>
              <a:defRPr/>
            </a:pPr>
            <a:endParaRPr lang="en-US" sz="19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5"/>
          <p:cNvSpPr>
            <a:spLocks noGrp="1"/>
          </p:cNvSpPr>
          <p:nvPr>
            <p:ph type="body" sz="quarter" idx="12"/>
          </p:nvPr>
        </p:nvSpPr>
        <p:spPr>
          <a:xfrm>
            <a:off x="590550" y="1587500"/>
            <a:ext cx="7956550" cy="432435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4165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4" name="Rounded Rectangle 3"/>
          <p:cNvSpPr/>
          <p:nvPr/>
        </p:nvSpPr>
        <p:spPr bwMode="auto">
          <a:xfrm>
            <a:off x="457221" y="1371600"/>
            <a:ext cx="8221663" cy="4800600"/>
          </a:xfrm>
          <a:prstGeom prst="roundRect">
            <a:avLst>
              <a:gd name="adj" fmla="val 2040"/>
            </a:avLst>
          </a:prstGeom>
          <a:solidFill>
            <a:schemeClr val="accent1"/>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182880" rIns="182880" bIns="182880" anchor="b"/>
          <a:lstStyle/>
          <a:p>
            <a:pPr algn="ctr">
              <a:spcBef>
                <a:spcPct val="50000"/>
              </a:spcBef>
              <a:defRPr/>
            </a:pPr>
            <a:endParaRPr lang="en-US" sz="1900" dirty="0">
              <a:solidFill>
                <a:srgbClr val="EEECE1">
                  <a:lumMod val="50000"/>
                </a:srgbClr>
              </a:solidFill>
              <a:latin typeface="Helvetica Light"/>
              <a:cs typeface="Helvetica Light"/>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590550" y="1587500"/>
            <a:ext cx="7956550" cy="432435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4923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20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57200" y="838200"/>
          <a:ext cx="8229600" cy="4071938"/>
        </p:xfrm>
        <a:graphic>
          <a:graphicData uri="http://schemas.openxmlformats.org/drawingml/2006/table">
            <a:tbl>
              <a:tblPr firstRow="1" bandRow="1">
                <a:tableStyleId>{5C22544A-7EE6-4342-B048-85BDC9FD1C3A}</a:tableStyleId>
              </a:tblPr>
              <a:tblGrid>
                <a:gridCol w="3912846">
                  <a:extLst>
                    <a:ext uri="{9D8B030D-6E8A-4147-A177-3AD203B41FA5}">
                      <a16:colId xmlns:a16="http://schemas.microsoft.com/office/drawing/2014/main" val="20000"/>
                    </a:ext>
                  </a:extLst>
                </a:gridCol>
                <a:gridCol w="4316754">
                  <a:extLst>
                    <a:ext uri="{9D8B030D-6E8A-4147-A177-3AD203B41FA5}">
                      <a16:colId xmlns:a16="http://schemas.microsoft.com/office/drawing/2014/main" val="20001"/>
                    </a:ext>
                  </a:extLst>
                </a:gridCol>
              </a:tblGrid>
              <a:tr h="519352">
                <a:tc>
                  <a:txBody>
                    <a:bodyPr/>
                    <a:lstStyle/>
                    <a:p>
                      <a:r>
                        <a:rPr lang="en-US" sz="1400" dirty="0"/>
                        <a:t>Instructions</a:t>
                      </a:r>
                    </a:p>
                  </a:txBody>
                  <a:tcPr marL="83125" marR="83125" marT="82308" marB="123462" anchor="ctr">
                    <a:lnL w="12700" cmpd="sng">
                      <a:noFill/>
                    </a:lnL>
                    <a:lnR w="3810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48525B"/>
                    </a:solidFill>
                  </a:tcPr>
                </a:tc>
                <a:tc>
                  <a:txBody>
                    <a:bodyPr/>
                    <a:lstStyle/>
                    <a:p>
                      <a:r>
                        <a:rPr lang="en-US" sz="1400" dirty="0"/>
                        <a:t>Options to customize the content</a:t>
                      </a:r>
                    </a:p>
                  </a:txBody>
                  <a:tcPr marL="83125" marR="83125" marT="82308" marB="123462" anchor="ctr">
                    <a:lnL w="3810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48525B"/>
                    </a:solidFill>
                  </a:tcPr>
                </a:tc>
                <a:extLst>
                  <a:ext uri="{0D108BD9-81ED-4DB2-BD59-A6C34878D82A}">
                    <a16:rowId xmlns:a16="http://schemas.microsoft.com/office/drawing/2014/main" val="10000"/>
                  </a:ext>
                </a:extLst>
              </a:tr>
              <a:tr h="3552586">
                <a:tc>
                  <a:txBody>
                    <a:bodyPr/>
                    <a:lstStyle/>
                    <a:p>
                      <a:pPr marL="228600" indent="-228600" rtl="0">
                        <a:lnSpc>
                          <a:spcPts val="16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Save a copy of this PowerPoint presentation to your computer.</a:t>
                      </a:r>
                    </a:p>
                    <a:p>
                      <a:pPr marL="228600" indent="-228600" rtl="0">
                        <a:lnSpc>
                          <a:spcPts val="16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Click “View” and then click “Slide Master”. </a:t>
                      </a:r>
                    </a:p>
                    <a:p>
                      <a:pPr marL="228600" indent="-228600" rtl="0">
                        <a:lnSpc>
                          <a:spcPts val="16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Make sure you’re on the first Master slide, delete the “                       “ marker, and insert your firm’s logo or simply type in </a:t>
                      </a:r>
                      <a:br>
                        <a:rPr lang="en-US" sz="1400" b="0" kern="1200" baseline="0" dirty="0">
                          <a:solidFill>
                            <a:srgbClr val="425563"/>
                          </a:solidFill>
                          <a:latin typeface="Arial" panose="020B0604020202020204" pitchFamily="34" charset="0"/>
                          <a:ea typeface="+mn-ea"/>
                          <a:cs typeface="Arial" panose="020B0604020202020204" pitchFamily="34" charset="0"/>
                        </a:rPr>
                      </a:br>
                      <a:r>
                        <a:rPr lang="en-US" sz="1400" b="0" kern="1200" baseline="0" dirty="0">
                          <a:solidFill>
                            <a:srgbClr val="425563"/>
                          </a:solidFill>
                          <a:latin typeface="Arial" panose="020B0604020202020204" pitchFamily="34" charset="0"/>
                          <a:ea typeface="+mn-ea"/>
                          <a:cs typeface="Arial" panose="020B0604020202020204" pitchFamily="34" charset="0"/>
                        </a:rPr>
                        <a:t>the firm name. </a:t>
                      </a:r>
                    </a:p>
                    <a:p>
                      <a:pPr marL="228600" indent="-228600" rtl="0">
                        <a:lnSpc>
                          <a:spcPts val="15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Click the X in the “Close Master View” box on far right on task ribbon to return to normal view.</a:t>
                      </a:r>
                    </a:p>
                    <a:p>
                      <a:pPr marL="228600" indent="-228600" rtl="0">
                        <a:lnSpc>
                          <a:spcPts val="1500"/>
                        </a:lnSpc>
                        <a:spcBef>
                          <a:spcPts val="1200"/>
                        </a:spcBef>
                        <a:buFont typeface="+mj-lt"/>
                        <a:buAutoNum type="arabicPeriod"/>
                      </a:pPr>
                      <a:r>
                        <a:rPr lang="en-US" sz="1400" b="0" kern="1200" baseline="0" dirty="0">
                          <a:solidFill>
                            <a:srgbClr val="425563"/>
                          </a:solidFill>
                          <a:latin typeface="Arial" panose="020B0604020202020204" pitchFamily="34" charset="0"/>
                          <a:ea typeface="+mn-ea"/>
                          <a:cs typeface="Arial" panose="020B0604020202020204" pitchFamily="34" charset="0"/>
                        </a:rPr>
                        <a:t>Delete the first three slides of this slide deck (Instructions and Advisor disclosure slides). </a:t>
                      </a:r>
                      <a:r>
                        <a:rPr lang="en-US" sz="1400" b="1" kern="1200" baseline="0" dirty="0">
                          <a:solidFill>
                            <a:srgbClr val="425563"/>
                          </a:solidFill>
                          <a:latin typeface="Arial" panose="020B0604020202020204" pitchFamily="34" charset="0"/>
                          <a:ea typeface="+mn-ea"/>
                          <a:cs typeface="Arial" panose="020B0604020202020204" pitchFamily="34" charset="0"/>
                        </a:rPr>
                        <a:t>The presentation will automatically renumber the slides.</a:t>
                      </a:r>
                    </a:p>
                  </a:txBody>
                  <a:tcPr marL="166251" marR="166251" marT="82308" marB="41153">
                    <a:lnL w="12700" cmpd="sng">
                      <a:noFill/>
                    </a:lnL>
                    <a:lnR w="38100" cap="flat" cmpd="sng" algn="ctr">
                      <a:solidFill>
                        <a:srgbClr val="FFFFFF"/>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28600"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Rearrange the slide order or delete slides to suit your specific situation.</a:t>
                      </a:r>
                    </a:p>
                    <a:p>
                      <a:pPr marL="201168"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Add your own slides.</a:t>
                      </a:r>
                    </a:p>
                    <a:p>
                      <a:pPr marL="201613" marR="0" lvl="0" indent="-230188"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See notes for instructions to update content to reflect firm specific policies and procedures</a:t>
                      </a:r>
                    </a:p>
                    <a:p>
                      <a:pPr marL="201613" marR="0" lvl="0" indent="-230188"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Share examples of cybercrimes when discussing the common cyber threats slides.</a:t>
                      </a:r>
                    </a:p>
                    <a:p>
                      <a:pPr marL="201168"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Add your firm name and resources to the slide titled “Resources”.</a:t>
                      </a:r>
                    </a:p>
                    <a:p>
                      <a:pPr marL="201168" marR="0" lvl="0" indent="-228600" algn="l" defTabSz="914400" rtl="0" eaLnBrk="1" fontAlgn="auto" latinLnBrk="0" hangingPunct="1">
                        <a:lnSpc>
                          <a:spcPts val="1500"/>
                        </a:lnSpc>
                        <a:spcBef>
                          <a:spcPts val="1200"/>
                        </a:spcBef>
                        <a:spcAft>
                          <a:spcPts val="0"/>
                        </a:spcAft>
                        <a:buClrTx/>
                        <a:buSzTx/>
                        <a:buFont typeface="+mj-lt"/>
                        <a:buAutoNum type="arabicPeriod"/>
                        <a:tabLst/>
                        <a:defRPr/>
                      </a:pPr>
                      <a:r>
                        <a:rPr kumimoji="0" lang="en-US" sz="1400" b="0" i="0" u="none" strike="noStrike" kern="1200" cap="none" spc="0" normalizeH="0" baseline="0" noProof="0" dirty="0">
                          <a:ln>
                            <a:noFill/>
                          </a:ln>
                          <a:solidFill>
                            <a:srgbClr val="425563"/>
                          </a:solidFill>
                          <a:effectLst/>
                          <a:uLnTx/>
                          <a:uFillTx/>
                          <a:latin typeface="Arial" panose="020B0604020202020204" pitchFamily="34" charset="0"/>
                          <a:ea typeface="+mn-ea"/>
                          <a:cs typeface="Arial" panose="020B0604020202020204" pitchFamily="34" charset="0"/>
                        </a:rPr>
                        <a:t>Remember to update the page numbers based on changes you’ve made.</a:t>
                      </a:r>
                    </a:p>
                  </a:txBody>
                  <a:tcPr marL="166251" marR="166251" marT="82308" marB="41153">
                    <a:lnL w="38100" cap="flat" cmpd="sng" algn="ctr">
                      <a:solidFill>
                        <a:srgbClr val="FFFFFF"/>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bl>
          </a:graphicData>
        </a:graphic>
      </p:graphicFrame>
      <p:pic>
        <p:nvPicPr>
          <p:cNvPr id="3"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63714" y="2566988"/>
            <a:ext cx="108902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639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pic>
        <p:nvPicPr>
          <p:cNvPr id="3" name="Picture 13" descr="identity_lock.jpg"/>
          <p:cNvPicPr>
            <a:picLocks noChangeAspect="1"/>
          </p:cNvPicPr>
          <p:nvPr/>
        </p:nvPicPr>
        <p:blipFill>
          <a:blip r:embed="rId2">
            <a:extLst>
              <a:ext uri="{28A0092B-C50C-407E-A947-70E740481C1C}">
                <a14:useLocalDpi xmlns:a14="http://schemas.microsoft.com/office/drawing/2010/main" val="0"/>
              </a:ext>
            </a:extLst>
          </a:blip>
          <a:srcRect l="14442" r="32996" b="2701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2" y="909638"/>
            <a:ext cx="6118605" cy="1879600"/>
          </a:xfrm>
          <a:solidFill>
            <a:schemeClr val="accent5"/>
          </a:solidFill>
          <a:ln>
            <a:noFill/>
          </a:ln>
        </p:spPr>
        <p:txBody>
          <a:bodyPr anchor="ctr">
            <a:normAutofit/>
          </a:bodyPr>
          <a:lstStyle>
            <a:lvl1pPr marL="457200" indent="0" algn="l">
              <a:buFontTx/>
              <a:buNone/>
              <a:defRPr sz="3500" baseline="0">
                <a:solidFill>
                  <a:schemeClr val="bg1"/>
                </a:solidFill>
                <a:latin typeface="Arial"/>
                <a:cs typeface="Arial"/>
              </a:defRPr>
            </a:lvl1pPr>
          </a:lstStyle>
          <a:p>
            <a:pPr lvl="0"/>
            <a:r>
              <a:rPr lang="en-US" dirty="0"/>
              <a:t>Click to edit Master text styles</a:t>
            </a:r>
          </a:p>
        </p:txBody>
      </p:sp>
    </p:spTree>
    <p:extLst>
      <p:ext uri="{BB962C8B-B14F-4D97-AF65-F5344CB8AC3E}">
        <p14:creationId xmlns:p14="http://schemas.microsoft.com/office/powerpoint/2010/main" val="2163728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pic>
        <p:nvPicPr>
          <p:cNvPr id="3" name="Picture 12" descr="tablet_data_lores.jpg"/>
          <p:cNvPicPr>
            <a:picLocks/>
          </p:cNvPicPr>
          <p:nvPr/>
        </p:nvPicPr>
        <p:blipFill>
          <a:blip r:embed="rId2">
            <a:extLst>
              <a:ext uri="{28A0092B-C50C-407E-A947-70E740481C1C}">
                <a14:useLocalDpi xmlns:a14="http://schemas.microsoft.com/office/drawing/2010/main" val="0"/>
              </a:ext>
            </a:extLst>
          </a:blip>
          <a:srcRect l="23" r="21346" b="10280"/>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8" name="Text Placeholder 10"/>
          <p:cNvSpPr>
            <a:spLocks noGrp="1"/>
          </p:cNvSpPr>
          <p:nvPr>
            <p:ph type="body" sz="quarter" idx="11"/>
          </p:nvPr>
        </p:nvSpPr>
        <p:spPr>
          <a:xfrm>
            <a:off x="2" y="905256"/>
            <a:ext cx="6118605" cy="1879600"/>
          </a:xfrm>
          <a:solidFill>
            <a:schemeClr val="accent5"/>
          </a:solidFill>
          <a:ln>
            <a:noFill/>
          </a:ln>
          <a:effectLst/>
        </p:spPr>
        <p:txBody>
          <a:bodyPr anchor="ctr">
            <a:normAutofit/>
          </a:bodyPr>
          <a:lstStyle>
            <a:lvl1pPr marL="228600" indent="0" algn="l">
              <a:buFontTx/>
              <a:buNone/>
              <a:defRPr lang="en-US" sz="3500" baseline="0" dirty="0" smtClean="0">
                <a:solidFill>
                  <a:schemeClr val="bg1"/>
                </a:solidFill>
                <a:latin typeface="Arial"/>
                <a:ea typeface="+mn-ea"/>
                <a:cs typeface="Arial"/>
              </a:defRPr>
            </a:lvl1pPr>
          </a:lstStyle>
          <a:p>
            <a:pPr lvl="0"/>
            <a:r>
              <a:rPr lang="en-US" dirty="0"/>
              <a:t>Click to edit Master text styles</a:t>
            </a:r>
          </a:p>
        </p:txBody>
      </p:sp>
    </p:spTree>
    <p:extLst>
      <p:ext uri="{BB962C8B-B14F-4D97-AF65-F5344CB8AC3E}">
        <p14:creationId xmlns:p14="http://schemas.microsoft.com/office/powerpoint/2010/main" val="14057044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pic>
        <p:nvPicPr>
          <p:cNvPr id="3" name="Picture 10" descr="phone_data_lowres.jpg"/>
          <p:cNvPicPr>
            <a:picLocks noChangeAspect="1"/>
          </p:cNvPicPr>
          <p:nvPr/>
        </p:nvPicPr>
        <p:blipFill>
          <a:blip r:embed="rId2">
            <a:extLst>
              <a:ext uri="{28A0092B-C50C-407E-A947-70E740481C1C}">
                <a14:useLocalDpi xmlns:a14="http://schemas.microsoft.com/office/drawing/2010/main" val="0"/>
              </a:ext>
            </a:extLst>
          </a:blip>
          <a:srcRect r="18065" b="10056"/>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8" name="Text Placeholder 10"/>
          <p:cNvSpPr>
            <a:spLocks noGrp="1"/>
          </p:cNvSpPr>
          <p:nvPr>
            <p:ph type="body" sz="quarter" idx="11"/>
          </p:nvPr>
        </p:nvSpPr>
        <p:spPr>
          <a:xfrm>
            <a:off x="2"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dirty="0"/>
              <a:t>Click to edit Master text styles</a:t>
            </a:r>
          </a:p>
        </p:txBody>
      </p:sp>
    </p:spTree>
    <p:extLst>
      <p:ext uri="{BB962C8B-B14F-4D97-AF65-F5344CB8AC3E}">
        <p14:creationId xmlns:p14="http://schemas.microsoft.com/office/powerpoint/2010/main" val="34556397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3" name="Picture 11" descr="hacker_lores.jpg"/>
          <p:cNvPicPr>
            <a:picLocks noChangeAspect="1"/>
          </p:cNvPicPr>
          <p:nvPr/>
        </p:nvPicPr>
        <p:blipFill>
          <a:blip r:embed="rId2">
            <a:extLst>
              <a:ext uri="{28A0092B-C50C-407E-A947-70E740481C1C}">
                <a14:useLocalDpi xmlns:a14="http://schemas.microsoft.com/office/drawing/2010/main" val="0"/>
              </a:ext>
            </a:extLst>
          </a:blip>
          <a:srcRect l="851" t="14346" r="36681" b="1565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858000"/>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7" name="Text Placeholder 10"/>
          <p:cNvSpPr>
            <a:spLocks noGrp="1"/>
          </p:cNvSpPr>
          <p:nvPr>
            <p:ph type="body" sz="quarter" idx="11"/>
          </p:nvPr>
        </p:nvSpPr>
        <p:spPr>
          <a:xfrm>
            <a:off x="0"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a:t>Click to edit Master text styles</a:t>
            </a:r>
          </a:p>
        </p:txBody>
      </p:sp>
    </p:spTree>
    <p:extLst>
      <p:ext uri="{BB962C8B-B14F-4D97-AF65-F5344CB8AC3E}">
        <p14:creationId xmlns:p14="http://schemas.microsoft.com/office/powerpoint/2010/main" val="572147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3" name="Picture 7" descr="shutterstock_306545450.jpg"/>
          <p:cNvPicPr>
            <a:picLocks noChangeAspect="1"/>
          </p:cNvPicPr>
          <p:nvPr/>
        </p:nvPicPr>
        <p:blipFill>
          <a:blip r:embed="rId2">
            <a:extLst>
              <a:ext uri="{28A0092B-C50C-407E-A947-70E740481C1C}">
                <a14:useLocalDpi xmlns:a14="http://schemas.microsoft.com/office/drawing/2010/main" val="0"/>
              </a:ext>
            </a:extLst>
          </a:blip>
          <a:srcRect t="414" r="20705" b="10349"/>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766"/>
            <a:ext cx="9144000" cy="6853237"/>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0" y="909638"/>
            <a:ext cx="603504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a:t>Click to edit Master text styles</a:t>
            </a:r>
          </a:p>
        </p:txBody>
      </p:sp>
    </p:spTree>
    <p:extLst>
      <p:ext uri="{BB962C8B-B14F-4D97-AF65-F5344CB8AC3E}">
        <p14:creationId xmlns:p14="http://schemas.microsoft.com/office/powerpoint/2010/main" val="27046815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3" name="Picture 25" descr="young_woman_laptop_smile_lores.jpg"/>
          <p:cNvPicPr>
            <a:picLocks noChangeAspect="1"/>
          </p:cNvPicPr>
          <p:nvPr/>
        </p:nvPicPr>
        <p:blipFill>
          <a:blip r:embed="rId2">
            <a:extLst>
              <a:ext uri="{28A0092B-C50C-407E-A947-70E740481C1C}">
                <a14:useLocalDpi xmlns:a14="http://schemas.microsoft.com/office/drawing/2010/main" val="0"/>
              </a:ext>
            </a:extLst>
          </a:blip>
          <a:srcRect t="1088" r="21182" b="19038"/>
          <a:stretch>
            <a:fillRect/>
          </a:stretch>
        </p:blipFill>
        <p:spPr bwMode="auto">
          <a:xfrm>
            <a:off x="0" y="0"/>
            <a:ext cx="9144000"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173788"/>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0"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dirty="0"/>
              <a:t>Click to edit Master text styles</a:t>
            </a:r>
          </a:p>
        </p:txBody>
      </p:sp>
    </p:spTree>
    <p:extLst>
      <p:ext uri="{BB962C8B-B14F-4D97-AF65-F5344CB8AC3E}">
        <p14:creationId xmlns:p14="http://schemas.microsoft.com/office/powerpoint/2010/main" val="31742536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pic>
        <p:nvPicPr>
          <p:cNvPr id="3" name="Picture 15" descr="shutterstock_251320138.jpg"/>
          <p:cNvPicPr>
            <a:picLocks noChangeAspect="1"/>
          </p:cNvPicPr>
          <p:nvPr/>
        </p:nvPicPr>
        <p:blipFill>
          <a:blip r:embed="rId2">
            <a:extLst>
              <a:ext uri="{28A0092B-C50C-407E-A947-70E740481C1C}">
                <a14:useLocalDpi xmlns:a14="http://schemas.microsoft.com/office/drawing/2010/main" val="0"/>
              </a:ext>
            </a:extLst>
          </a:blip>
          <a:srcRect l="10954" t="4762" r="20981" b="9502"/>
          <a:stretch>
            <a:fillRect/>
          </a:stretch>
        </p:blipFill>
        <p:spPr bwMode="auto">
          <a:xfrm>
            <a:off x="0" y="0"/>
            <a:ext cx="9144000" cy="617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0"/>
            <a:ext cx="9144000" cy="6173788"/>
          </a:xfrm>
          <a:prstGeom prst="rect">
            <a:avLst/>
          </a:prstGeom>
          <a:gradFill flip="none" rotWithShape="1">
            <a:gsLst>
              <a:gs pos="0">
                <a:srgbClr val="1D1D22">
                  <a:alpha val="59000"/>
                </a:srgbClr>
              </a:gs>
              <a:gs pos="100000">
                <a:srgbClr val="667381">
                  <a:alpha val="16000"/>
                </a:srgbClr>
              </a:gs>
            </a:gsLst>
            <a:lin ang="4020000" scaled="0"/>
            <a:tileRect/>
          </a:gra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Text Placeholder 10"/>
          <p:cNvSpPr>
            <a:spLocks noGrp="1"/>
          </p:cNvSpPr>
          <p:nvPr>
            <p:ph type="body" sz="quarter" idx="11"/>
          </p:nvPr>
        </p:nvSpPr>
        <p:spPr>
          <a:xfrm>
            <a:off x="0" y="909638"/>
            <a:ext cx="6126480" cy="1879600"/>
          </a:xfrm>
          <a:solidFill>
            <a:schemeClr val="accent5"/>
          </a:solidFill>
          <a:ln>
            <a:noFill/>
          </a:ln>
          <a:effectLst/>
        </p:spPr>
        <p:txBody>
          <a:bodyPr anchor="ctr">
            <a:normAutofit/>
          </a:bodyPr>
          <a:lstStyle>
            <a:lvl1pPr marL="228600" indent="0" algn="l">
              <a:buFontTx/>
              <a:buNone/>
              <a:defRPr lang="en-US" sz="3500" baseline="0" smtClean="0">
                <a:solidFill>
                  <a:schemeClr val="bg1"/>
                </a:solidFill>
                <a:latin typeface="Arial"/>
                <a:ea typeface="+mn-ea"/>
                <a:cs typeface="Arial"/>
              </a:defRPr>
            </a:lvl1pPr>
          </a:lstStyle>
          <a:p>
            <a:pPr lvl="0"/>
            <a:r>
              <a:rPr lang="en-US"/>
              <a:t>Click to edit Master text styles</a:t>
            </a:r>
          </a:p>
        </p:txBody>
      </p:sp>
    </p:spTree>
    <p:extLst>
      <p:ext uri="{BB962C8B-B14F-4D97-AF65-F5344CB8AC3E}">
        <p14:creationId xmlns:p14="http://schemas.microsoft.com/office/powerpoint/2010/main" val="12637929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7" name="Rounded Rectangle 6"/>
          <p:cNvSpPr/>
          <p:nvPr userDrawn="1"/>
        </p:nvSpPr>
        <p:spPr bwMode="auto">
          <a:xfrm>
            <a:off x="457201" y="3060700"/>
            <a:ext cx="3976688" cy="3111500"/>
          </a:xfrm>
          <a:prstGeom prst="roundRect">
            <a:avLst>
              <a:gd name="adj" fmla="val 3106"/>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8" name="Rounded Rectangle 7"/>
          <p:cNvSpPr/>
          <p:nvPr userDrawn="1"/>
        </p:nvSpPr>
        <p:spPr bwMode="auto">
          <a:xfrm>
            <a:off x="4710134" y="3060700"/>
            <a:ext cx="3976687" cy="3111500"/>
          </a:xfrm>
          <a:prstGeom prst="roundRect">
            <a:avLst>
              <a:gd name="adj" fmla="val 3342"/>
            </a:avLst>
          </a:prstGeom>
          <a:solidFill>
            <a:schemeClr val="accent5">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9" name="Rounded Rectangle 8"/>
          <p:cNvSpPr/>
          <p:nvPr userDrawn="1"/>
        </p:nvSpPr>
        <p:spPr bwMode="auto">
          <a:xfrm>
            <a:off x="457201" y="1371642"/>
            <a:ext cx="3976688" cy="1630363"/>
          </a:xfrm>
          <a:prstGeom prst="roundRect">
            <a:avLst>
              <a:gd name="adj" fmla="val 4931"/>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10" name="Rounded Rectangle 9"/>
          <p:cNvSpPr/>
          <p:nvPr userDrawn="1"/>
        </p:nvSpPr>
        <p:spPr bwMode="auto">
          <a:xfrm>
            <a:off x="4710134" y="1371642"/>
            <a:ext cx="3976687" cy="1630363"/>
          </a:xfrm>
          <a:prstGeom prst="roundRect">
            <a:avLst>
              <a:gd name="adj" fmla="val 5897"/>
            </a:avLst>
          </a:prstGeom>
          <a:solidFill>
            <a:schemeClr val="accent1">
              <a:lumMod val="20000"/>
              <a:lumOff val="80000"/>
            </a:schemeClr>
          </a:solidFill>
          <a:ln w="63500" cap="flat" cmpd="sng" algn="ctr">
            <a:noFill/>
            <a:prstDash val="solid"/>
            <a:round/>
            <a:headEnd type="none" w="med" len="med"/>
            <a:tailEnd type="none" w="med" len="med"/>
          </a:ln>
          <a:effectLst/>
        </p:spPr>
        <p:style>
          <a:lnRef idx="3">
            <a:schemeClr val="lt1"/>
          </a:lnRef>
          <a:fillRef idx="1">
            <a:schemeClr val="accent5"/>
          </a:fillRef>
          <a:effectRef idx="1">
            <a:schemeClr val="accent5"/>
          </a:effectRef>
          <a:fontRef idx="minor">
            <a:schemeClr val="lt1"/>
          </a:fontRef>
        </p:style>
        <p:txBody>
          <a:bodyPr lIns="182880" tIns="822960" rIns="182880" bIns="182880"/>
          <a:lstStyle/>
          <a:p>
            <a:pPr>
              <a:spcBef>
                <a:spcPct val="50000"/>
              </a:spcBef>
              <a:defRPr/>
            </a:pPr>
            <a:endParaRPr lang="en-US" sz="1600" dirty="0">
              <a:solidFill>
                <a:srgbClr val="EEECE1">
                  <a:lumMod val="50000"/>
                </a:srgbClr>
              </a:solidFill>
              <a:latin typeface="Helvetica Light"/>
              <a:cs typeface="Helvetica Light"/>
            </a:endParaRPr>
          </a:p>
        </p:txBody>
      </p:sp>
      <p:sp>
        <p:nvSpPr>
          <p:cNvPr id="24" name="Content Placeholder 2"/>
          <p:cNvSpPr>
            <a:spLocks noGrp="1"/>
          </p:cNvSpPr>
          <p:nvPr>
            <p:ph idx="1"/>
          </p:nvPr>
        </p:nvSpPr>
        <p:spPr>
          <a:xfrm>
            <a:off x="591624" y="3194561"/>
            <a:ext cx="3708400" cy="2843863"/>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12"/>
          </p:nvPr>
        </p:nvSpPr>
        <p:spPr>
          <a:xfrm>
            <a:off x="4843980" y="3194415"/>
            <a:ext cx="3708400" cy="2844155"/>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dirty="0"/>
              <a:t>Click to edit Master title style</a:t>
            </a:r>
          </a:p>
        </p:txBody>
      </p:sp>
      <p:sp>
        <p:nvSpPr>
          <p:cNvPr id="14" name="Content Placeholder 2"/>
          <p:cNvSpPr>
            <a:spLocks noGrp="1"/>
          </p:cNvSpPr>
          <p:nvPr>
            <p:ph idx="13"/>
          </p:nvPr>
        </p:nvSpPr>
        <p:spPr>
          <a:xfrm>
            <a:off x="591624" y="1500886"/>
            <a:ext cx="3708400" cy="1371600"/>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4"/>
          </p:nvPr>
        </p:nvSpPr>
        <p:spPr>
          <a:xfrm>
            <a:off x="4843980" y="1500886"/>
            <a:ext cx="3708400" cy="1371600"/>
          </a:xfrm>
        </p:spPr>
        <p:txBody>
          <a:bodyPr>
            <a:noAutofit/>
          </a:bodyPr>
          <a:lstStyle>
            <a:lvl1pPr>
              <a:spcBef>
                <a:spcPts val="905"/>
              </a:spcBef>
              <a:defRPr lang="en-US" altLang="en-US" sz="1500" dirty="0" smtClean="0">
                <a:solidFill>
                  <a:schemeClr val="accent1"/>
                </a:solidFill>
                <a:latin typeface="Arial"/>
                <a:ea typeface="+mn-ea"/>
                <a:cs typeface="Arial"/>
              </a:defRPr>
            </a:lvl1pPr>
            <a:lvl2pPr>
              <a:spcBef>
                <a:spcPts val="724"/>
              </a:spcBef>
              <a:defRPr lang="en-US" altLang="en-US" sz="1500" dirty="0" smtClean="0">
                <a:solidFill>
                  <a:schemeClr val="accent1"/>
                </a:solidFill>
                <a:latin typeface="Arial"/>
                <a:cs typeface="Arial"/>
              </a:defRPr>
            </a:lvl2pPr>
            <a:lvl3pPr algn="l" rtl="0" eaLnBrk="0" fontAlgn="base" hangingPunct="0">
              <a:lnSpc>
                <a:spcPct val="95000"/>
              </a:lnSpc>
              <a:spcBef>
                <a:spcPts val="543"/>
              </a:spcBef>
              <a:spcAft>
                <a:spcPct val="0"/>
              </a:spcAft>
              <a:defRPr lang="en-US" altLang="en-US" sz="1400" dirty="0" smtClean="0">
                <a:solidFill>
                  <a:schemeClr val="accent1"/>
                </a:solidFill>
                <a:latin typeface="Arial"/>
                <a:cs typeface="Arial"/>
              </a:defRPr>
            </a:lvl3pPr>
            <a:lvl4pPr algn="l" rtl="0" eaLnBrk="0" fontAlgn="base" hangingPunct="0">
              <a:lnSpc>
                <a:spcPct val="95000"/>
              </a:lnSpc>
              <a:spcBef>
                <a:spcPts val="362"/>
              </a:spcBef>
              <a:spcAft>
                <a:spcPct val="0"/>
              </a:spcAft>
              <a:defRPr lang="en-US" altLang="en-US" sz="1300" dirty="0" smtClean="0">
                <a:solidFill>
                  <a:schemeClr val="accent1"/>
                </a:solidFill>
                <a:latin typeface="Arial"/>
                <a:cs typeface="Arial"/>
              </a:defRPr>
            </a:lvl4pPr>
            <a:lvl5pPr algn="l" rtl="0" eaLnBrk="0" fontAlgn="base" hangingPunct="0">
              <a:lnSpc>
                <a:spcPct val="95000"/>
              </a:lnSpc>
              <a:spcBef>
                <a:spcPts val="362"/>
              </a:spcBef>
              <a:spcAft>
                <a:spcPct val="0"/>
              </a:spcAft>
              <a:defRPr lang="en-US" altLang="en-US" sz="1300" dirty="0">
                <a:solidFill>
                  <a:schemeClr val="accent1"/>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13838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241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7786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0042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0328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91770" y="19000"/>
            <a:ext cx="8560460" cy="276999"/>
          </a:xfrm>
          <a:prstGeom prst="rect">
            <a:avLst/>
          </a:prstGeom>
        </p:spPr>
        <p:txBody>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276999"/>
          </a:xfrm>
          <a:prstGeom prst="rect">
            <a:avLst/>
          </a:prstGeom>
        </p:spPr>
        <p:txBody>
          <a:bodyPr/>
          <a:lstStyle>
            <a:lvl1pPr>
              <a:defRPr/>
            </a:lvl1pPr>
          </a:lstStyle>
          <a:p>
            <a:endParaRPr/>
          </a:p>
        </p:txBody>
      </p:sp>
      <p:sp>
        <p:nvSpPr>
          <p:cNvPr id="4"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5" name="Holder 5"/>
          <p:cNvSpPr>
            <a:spLocks noGrp="1"/>
          </p:cNvSpPr>
          <p:nvPr>
            <p:ph type="dt" sz="half" idx="11"/>
          </p:nvPr>
        </p:nvSpPr>
        <p:spPr/>
        <p:txBody>
          <a:bodyPr/>
          <a:lstStyle>
            <a:lvl1pPr>
              <a:defRPr/>
            </a:lvl1pPr>
          </a:lstStyle>
          <a:p>
            <a:pPr>
              <a:defRPr/>
            </a:pPr>
            <a:fld id="{8F644164-75B6-453E-AF1D-43BDD4898115}" type="datetimeFigureOut">
              <a:rPr lang="en-US">
                <a:solidFill>
                  <a:prstClr val="black">
                    <a:tint val="75000"/>
                  </a:prstClr>
                </a:solidFill>
              </a:rPr>
              <a:pPr>
                <a:defRPr/>
              </a:pPr>
              <a:t>9/13/2022</a:t>
            </a:fld>
            <a:endParaRPr lang="en-US">
              <a:solidFill>
                <a:prstClr val="black">
                  <a:tint val="75000"/>
                </a:prstClr>
              </a:solidFill>
            </a:endParaRPr>
          </a:p>
        </p:txBody>
      </p:sp>
      <p:sp>
        <p:nvSpPr>
          <p:cNvPr id="6"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574AC234-050E-4CD2-8AE9-EFBC1DBBC004}"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25575440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465910" y="1112839"/>
            <a:ext cx="2628900" cy="430887"/>
          </a:xfrm>
        </p:spPr>
        <p:txBody>
          <a:bodyPr/>
          <a:lstStyle>
            <a:lvl1pPr>
              <a:defRPr sz="2800" b="0" i="0">
                <a:solidFill>
                  <a:srgbClr val="404040"/>
                </a:solidFill>
                <a:latin typeface="Trebuchet MS"/>
                <a:cs typeface="Trebuchet MS"/>
              </a:defRPr>
            </a:lvl1pPr>
          </a:lstStyle>
          <a:p>
            <a:endParaRPr/>
          </a:p>
        </p:txBody>
      </p:sp>
      <p:sp>
        <p:nvSpPr>
          <p:cNvPr id="3" name="Holder 3"/>
          <p:cNvSpPr>
            <a:spLocks noGrp="1"/>
          </p:cNvSpPr>
          <p:nvPr>
            <p:ph type="body" idx="1"/>
          </p:nvPr>
        </p:nvSpPr>
        <p:spPr>
          <a:xfrm>
            <a:off x="377429" y="1779589"/>
            <a:ext cx="6667500" cy="430887"/>
          </a:xfrm>
        </p:spPr>
        <p:txBody>
          <a:bodyPr/>
          <a:lstStyle>
            <a:lvl1pPr>
              <a:defRPr sz="2800" b="0" i="1">
                <a:solidFill>
                  <a:schemeClr val="tx1"/>
                </a:solidFill>
                <a:latin typeface="Carlito"/>
                <a:cs typeface="Carlito"/>
              </a:defRPr>
            </a:lvl1pPr>
          </a:lstStyle>
          <a:p>
            <a:endParaRPr/>
          </a:p>
        </p:txBody>
      </p:sp>
      <p:sp>
        <p:nvSpPr>
          <p:cNvPr id="4"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5" name="Holder 5"/>
          <p:cNvSpPr>
            <a:spLocks noGrp="1"/>
          </p:cNvSpPr>
          <p:nvPr>
            <p:ph type="dt" sz="half" idx="11"/>
          </p:nvPr>
        </p:nvSpPr>
        <p:spPr/>
        <p:txBody>
          <a:bodyPr/>
          <a:lstStyle>
            <a:lvl1pPr>
              <a:defRPr/>
            </a:lvl1pPr>
          </a:lstStyle>
          <a:p>
            <a:pPr>
              <a:defRPr/>
            </a:pPr>
            <a:fld id="{9D653D47-3025-416D-B99C-F48EAD4A39E7}" type="datetimeFigureOut">
              <a:rPr lang="en-US">
                <a:solidFill>
                  <a:prstClr val="black">
                    <a:tint val="75000"/>
                  </a:prstClr>
                </a:solidFill>
              </a:rPr>
              <a:pPr>
                <a:defRPr/>
              </a:pPr>
              <a:t>9/13/2022</a:t>
            </a:fld>
            <a:endParaRPr lang="en-US">
              <a:solidFill>
                <a:prstClr val="black">
                  <a:tint val="75000"/>
                </a:prstClr>
              </a:solidFill>
            </a:endParaRPr>
          </a:p>
        </p:txBody>
      </p:sp>
      <p:sp>
        <p:nvSpPr>
          <p:cNvPr id="6"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272E15D3-7628-4B9E-B059-D3AE60E02BD6}"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8370810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465910" y="1112839"/>
            <a:ext cx="2628900" cy="430887"/>
          </a:xfrm>
        </p:spPr>
        <p:txBody>
          <a:bodyPr/>
          <a:lstStyle>
            <a:lvl1pPr>
              <a:defRPr sz="2800" b="0" i="0">
                <a:solidFill>
                  <a:srgbClr val="404040"/>
                </a:solidFill>
                <a:latin typeface="Trebuchet MS"/>
                <a:cs typeface="Trebuchet MS"/>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a:lstStyle>
            <a:lvl1pPr>
              <a:defRPr/>
            </a:lvl1pPr>
          </a:lstStyle>
          <a:p>
            <a:endParaRPr/>
          </a:p>
        </p:txBody>
      </p:sp>
      <p:sp>
        <p:nvSpPr>
          <p:cNvPr id="5"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6" name="Holder 5"/>
          <p:cNvSpPr>
            <a:spLocks noGrp="1"/>
          </p:cNvSpPr>
          <p:nvPr>
            <p:ph type="dt" sz="half" idx="11"/>
          </p:nvPr>
        </p:nvSpPr>
        <p:spPr/>
        <p:txBody>
          <a:bodyPr/>
          <a:lstStyle>
            <a:lvl1pPr>
              <a:defRPr/>
            </a:lvl1pPr>
          </a:lstStyle>
          <a:p>
            <a:pPr>
              <a:defRPr/>
            </a:pPr>
            <a:fld id="{7CE44C28-1DD1-47C3-8C11-7DF66EBB9A66}" type="datetimeFigureOut">
              <a:rPr lang="en-US">
                <a:solidFill>
                  <a:prstClr val="black">
                    <a:tint val="75000"/>
                  </a:prstClr>
                </a:solidFill>
              </a:rPr>
              <a:pPr>
                <a:defRPr/>
              </a:pPr>
              <a:t>9/13/2022</a:t>
            </a:fld>
            <a:endParaRPr lang="en-US">
              <a:solidFill>
                <a:prstClr val="black">
                  <a:tint val="75000"/>
                </a:prstClr>
              </a:solidFill>
            </a:endParaRPr>
          </a:p>
        </p:txBody>
      </p:sp>
      <p:sp>
        <p:nvSpPr>
          <p:cNvPr id="7"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8941B526-15D9-43D1-8295-5E24B57857CB}"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2599474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465910" y="1112839"/>
            <a:ext cx="2628900" cy="430887"/>
          </a:xfrm>
        </p:spPr>
        <p:txBody>
          <a:bodyPr/>
          <a:lstStyle>
            <a:lvl1pPr>
              <a:defRPr sz="2800" b="0" i="0">
                <a:solidFill>
                  <a:srgbClr val="404040"/>
                </a:solidFill>
                <a:latin typeface="Trebuchet MS"/>
                <a:cs typeface="Trebuchet MS"/>
              </a:defRPr>
            </a:lvl1pPr>
          </a:lstStyle>
          <a:p>
            <a:endParaRPr/>
          </a:p>
        </p:txBody>
      </p:sp>
      <p:sp>
        <p:nvSpPr>
          <p:cNvPr id="3"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4" name="Holder 5"/>
          <p:cNvSpPr>
            <a:spLocks noGrp="1"/>
          </p:cNvSpPr>
          <p:nvPr>
            <p:ph type="dt" sz="half" idx="11"/>
          </p:nvPr>
        </p:nvSpPr>
        <p:spPr/>
        <p:txBody>
          <a:bodyPr/>
          <a:lstStyle>
            <a:lvl1pPr>
              <a:defRPr/>
            </a:lvl1pPr>
          </a:lstStyle>
          <a:p>
            <a:pPr>
              <a:defRPr/>
            </a:pPr>
            <a:fld id="{722CB738-16C7-47BE-8ADF-DEBE5C8D0DE0}" type="datetimeFigureOut">
              <a:rPr lang="en-US">
                <a:solidFill>
                  <a:prstClr val="black">
                    <a:tint val="75000"/>
                  </a:prstClr>
                </a:solidFill>
              </a:rPr>
              <a:pPr>
                <a:defRPr/>
              </a:pPr>
              <a:t>9/13/2022</a:t>
            </a:fld>
            <a:endParaRPr lang="en-US">
              <a:solidFill>
                <a:prstClr val="black">
                  <a:tint val="75000"/>
                </a:prstClr>
              </a:solidFill>
            </a:endParaRPr>
          </a:p>
        </p:txBody>
      </p:sp>
      <p:sp>
        <p:nvSpPr>
          <p:cNvPr id="5"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AE2A60D4-1767-4B43-94CB-64D8DA5018D0}"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5713250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4"/>
          <p:cNvSpPr>
            <a:spLocks noGrp="1"/>
          </p:cNvSpPr>
          <p:nvPr>
            <p:ph type="ftr" sz="quarter" idx="10"/>
          </p:nvPr>
        </p:nvSpPr>
        <p:spPr/>
        <p:txBody>
          <a:bodyPr/>
          <a:lstStyle>
            <a:lvl1pPr>
              <a:defRPr/>
            </a:lvl1pPr>
          </a:lstStyle>
          <a:p>
            <a:pPr>
              <a:defRPr/>
            </a:pPr>
            <a:endParaRPr>
              <a:solidFill>
                <a:prstClr val="black">
                  <a:tint val="75000"/>
                </a:prstClr>
              </a:solidFill>
            </a:endParaRPr>
          </a:p>
        </p:txBody>
      </p:sp>
      <p:sp>
        <p:nvSpPr>
          <p:cNvPr id="3" name="Holder 5"/>
          <p:cNvSpPr>
            <a:spLocks noGrp="1"/>
          </p:cNvSpPr>
          <p:nvPr>
            <p:ph type="dt" sz="half" idx="11"/>
          </p:nvPr>
        </p:nvSpPr>
        <p:spPr/>
        <p:txBody>
          <a:bodyPr/>
          <a:lstStyle>
            <a:lvl1pPr>
              <a:defRPr/>
            </a:lvl1pPr>
          </a:lstStyle>
          <a:p>
            <a:pPr>
              <a:defRPr/>
            </a:pPr>
            <a:fld id="{BA915112-0023-468D-AB3A-EC8259A1A8CA}" type="datetimeFigureOut">
              <a:rPr lang="en-US">
                <a:solidFill>
                  <a:prstClr val="black">
                    <a:tint val="75000"/>
                  </a:prstClr>
                </a:solidFill>
              </a:rPr>
              <a:pPr>
                <a:defRPr/>
              </a:pPr>
              <a:t>9/13/2022</a:t>
            </a:fld>
            <a:endParaRPr lang="en-US">
              <a:solidFill>
                <a:prstClr val="black">
                  <a:tint val="75000"/>
                </a:prstClr>
              </a:solidFill>
            </a:endParaRPr>
          </a:p>
        </p:txBody>
      </p:sp>
      <p:sp>
        <p:nvSpPr>
          <p:cNvPr id="4" name="Holder 6"/>
          <p:cNvSpPr>
            <a:spLocks noGrp="1"/>
          </p:cNvSpPr>
          <p:nvPr>
            <p:ph type="sldNum" sz="quarter" idx="12"/>
          </p:nvPr>
        </p:nvSpPr>
        <p:spPr/>
        <p:txBody>
          <a:bodyPr/>
          <a:lstStyle>
            <a:lvl1pPr>
              <a:lnSpc>
                <a:spcPct val="100000"/>
              </a:lnSpc>
              <a:spcBef>
                <a:spcPct val="0"/>
              </a:spcBef>
              <a:defRPr b="0"/>
            </a:lvl1pPr>
          </a:lstStyle>
          <a:p>
            <a:pPr>
              <a:lnSpc>
                <a:spcPts val="1925"/>
              </a:lnSpc>
              <a:defRPr/>
            </a:pPr>
            <a:fld id="{7F03B7C8-5A62-4984-AB46-83D0F6AB9980}" type="slidenum">
              <a:rPr lang="en-US" altLang="en-US"/>
              <a:pPr>
                <a:lnSpc>
                  <a:spcPts val="1925"/>
                </a:lnSpc>
                <a:defRPr/>
              </a:pPr>
              <a:t>‹#›</a:t>
            </a:fld>
            <a:endParaRPr lang="en-US" altLang="en-US"/>
          </a:p>
          <a:p>
            <a:pPr>
              <a:spcBef>
                <a:spcPts val="1288"/>
              </a:spcBef>
              <a:defRPr/>
            </a:pPr>
            <a:r>
              <a:rPr lang="en-US" altLang="en-US" b="1"/>
              <a:t>@ Dr Rizwan Ahmed</a:t>
            </a:r>
          </a:p>
        </p:txBody>
      </p:sp>
    </p:spTree>
    <p:extLst>
      <p:ext uri="{BB962C8B-B14F-4D97-AF65-F5344CB8AC3E}">
        <p14:creationId xmlns:p14="http://schemas.microsoft.com/office/powerpoint/2010/main" val="31725796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6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1493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6132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4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16478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86170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40070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53136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5304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33294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6828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3685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8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8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70210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688433"/>
            <a:ext cx="8520600" cy="44036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90721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4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9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3.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9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9/13/2022</a:t>
            </a:fld>
            <a:endParaRPr lang="en-US"/>
          </a:p>
        </p:txBody>
      </p:sp>
      <p:sp>
        <p:nvSpPr>
          <p:cNvPr id="5" name="Footer Placeholder 4"/>
          <p:cNvSpPr>
            <a:spLocks noGrp="1"/>
          </p:cNvSpPr>
          <p:nvPr>
            <p:ph type="ftr" sz="quarter" idx="3"/>
          </p:nvPr>
        </p:nvSpPr>
        <p:spPr>
          <a:xfrm>
            <a:off x="3124200" y="635639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9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8788"/>
            <a:ext cx="8229600" cy="76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2"/>
          <p:cNvSpPr txBox="1">
            <a:spLocks/>
          </p:cNvSpPr>
          <p:nvPr/>
        </p:nvSpPr>
        <p:spPr>
          <a:xfrm>
            <a:off x="403246" y="6448425"/>
            <a:ext cx="309563" cy="255588"/>
          </a:xfrm>
          <a:prstGeom prst="rect">
            <a:avLst/>
          </a:prstGeom>
          <a:noFill/>
          <a:ln>
            <a:noFill/>
          </a:ln>
        </p:spPr>
        <p:txBody>
          <a:bodyPr lIns="0" tIns="41390" rIns="0" bIns="4139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defRPr/>
            </a:pPr>
            <a:fld id="{ECCCA478-560C-43E9-9D5D-B5F5E8BB9AF2}" type="slidenum">
              <a:rPr lang="en-US" altLang="en-US" sz="800" smtClean="0">
                <a:solidFill>
                  <a:srgbClr val="98A4AE"/>
                </a:solidFill>
                <a:latin typeface="Helvetica Light"/>
                <a:ea typeface="Helvetica Light"/>
                <a:cs typeface="Helvetica Light"/>
              </a:rPr>
              <a:pPr fontAlgn="base">
                <a:spcBef>
                  <a:spcPct val="50000"/>
                </a:spcBef>
                <a:spcAft>
                  <a:spcPct val="0"/>
                </a:spcAft>
                <a:defRPr/>
              </a:pPr>
              <a:t>‹#›</a:t>
            </a:fld>
            <a:endParaRPr lang="en-US" altLang="en-US" sz="800">
              <a:solidFill>
                <a:srgbClr val="98A4AE"/>
              </a:solidFill>
              <a:latin typeface="Helvetica Light"/>
              <a:ea typeface="Helvetica Light"/>
              <a:cs typeface="Helvetica Light"/>
            </a:endParaRPr>
          </a:p>
        </p:txBody>
      </p:sp>
      <p:sp>
        <p:nvSpPr>
          <p:cNvPr id="6" name="Rectangle 5"/>
          <p:cNvSpPr/>
          <p:nvPr/>
        </p:nvSpPr>
        <p:spPr>
          <a:xfrm>
            <a:off x="0" y="0"/>
            <a:ext cx="9144000" cy="190500"/>
          </a:xfrm>
          <a:prstGeom prst="rect">
            <a:avLst/>
          </a:prstGeom>
          <a:solidFill>
            <a:schemeClr val="accent5"/>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p:txBody>
      </p:sp>
      <p:sp>
        <p:nvSpPr>
          <p:cNvPr id="11" name="Slide Number Placeholder 2"/>
          <p:cNvSpPr txBox="1">
            <a:spLocks/>
          </p:cNvSpPr>
          <p:nvPr/>
        </p:nvSpPr>
        <p:spPr>
          <a:xfrm>
            <a:off x="403246" y="6448425"/>
            <a:ext cx="309563" cy="255588"/>
          </a:xfrm>
          <a:prstGeom prst="rect">
            <a:avLst/>
          </a:prstGeom>
          <a:noFill/>
          <a:ln>
            <a:noFill/>
          </a:ln>
        </p:spPr>
        <p:txBody>
          <a:bodyPr lIns="0" tIns="41390" rIns="0" bIns="4139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defRPr/>
            </a:pPr>
            <a:fld id="{2A0B2747-C170-4756-B48D-8D59FA4CD710}" type="slidenum">
              <a:rPr lang="en-US" altLang="en-US" sz="800" smtClean="0">
                <a:solidFill>
                  <a:srgbClr val="98A4AE"/>
                </a:solidFill>
                <a:latin typeface="Helvetica Light"/>
                <a:ea typeface="Helvetica Light"/>
                <a:cs typeface="Helvetica Light"/>
              </a:rPr>
              <a:pPr fontAlgn="base">
                <a:spcBef>
                  <a:spcPct val="50000"/>
                </a:spcBef>
                <a:spcAft>
                  <a:spcPct val="0"/>
                </a:spcAft>
                <a:defRPr/>
              </a:pPr>
              <a:t>‹#›</a:t>
            </a:fld>
            <a:endParaRPr lang="en-US" altLang="en-US" sz="800" dirty="0">
              <a:solidFill>
                <a:srgbClr val="98A4AE"/>
              </a:solidFill>
              <a:latin typeface="Helvetica Light"/>
              <a:ea typeface="Helvetica Light"/>
              <a:cs typeface="Helvetica Light"/>
            </a:endParaRPr>
          </a:p>
        </p:txBody>
      </p:sp>
      <p:sp>
        <p:nvSpPr>
          <p:cNvPr id="12" name="Rectangle 11"/>
          <p:cNvSpPr/>
          <p:nvPr/>
        </p:nvSpPr>
        <p:spPr>
          <a:xfrm>
            <a:off x="0" y="0"/>
            <a:ext cx="9144000" cy="190500"/>
          </a:xfrm>
          <a:prstGeom prst="rect">
            <a:avLst/>
          </a:prstGeom>
          <a:solidFill>
            <a:schemeClr val="accent5"/>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ct val="50000"/>
              </a:spcBef>
              <a:defRPr/>
            </a:pPr>
            <a:endParaRPr lang="en-US" dirty="0">
              <a:solidFill>
                <a:srgbClr val="FFFFFF"/>
              </a:solidFill>
            </a:endParaRPr>
          </a:p>
          <a:p>
            <a:pPr algn="ctr">
              <a:spcBef>
                <a:spcPct val="50000"/>
              </a:spcBef>
              <a:defRPr/>
            </a:pPr>
            <a:endParaRPr lang="en-US" dirty="0">
              <a:solidFill>
                <a:srgbClr val="FFFFFF"/>
              </a:solidFill>
            </a:endParaRPr>
          </a:p>
        </p:txBody>
      </p:sp>
      <p:pic>
        <p:nvPicPr>
          <p:cNvPr id="1032" name="Picture 1"/>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6629402" y="6176963"/>
            <a:ext cx="19796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27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78" r:id="rId17"/>
    <p:sldLayoutId id="2147483679" r:id="rId18"/>
    <p:sldLayoutId id="2147483680" r:id="rId19"/>
    <p:sldLayoutId id="2147483681" r:id="rId20"/>
  </p:sldLayoutIdLst>
  <p:hf sldNum="0" hdr="0" ftr="0" dt="0"/>
  <p:txStyles>
    <p:titleStyle>
      <a:lvl1pPr algn="l" rtl="0" eaLnBrk="0" fontAlgn="base" hangingPunct="0">
        <a:lnSpc>
          <a:spcPct val="85000"/>
        </a:lnSpc>
        <a:spcBef>
          <a:spcPct val="0"/>
        </a:spcBef>
        <a:spcAft>
          <a:spcPct val="0"/>
        </a:spcAft>
        <a:defRPr sz="3200">
          <a:solidFill>
            <a:srgbClr val="225C67"/>
          </a:solidFill>
          <a:latin typeface="Arial"/>
          <a:ea typeface="+mj-ea"/>
          <a:cs typeface="Arial"/>
        </a:defRPr>
      </a:lvl1pPr>
      <a:lvl2pPr algn="l" rtl="0" eaLnBrk="0" fontAlgn="base" hangingPunct="0">
        <a:lnSpc>
          <a:spcPct val="85000"/>
        </a:lnSpc>
        <a:spcBef>
          <a:spcPct val="0"/>
        </a:spcBef>
        <a:spcAft>
          <a:spcPct val="0"/>
        </a:spcAft>
        <a:defRPr sz="3200">
          <a:solidFill>
            <a:srgbClr val="225C67"/>
          </a:solidFill>
          <a:latin typeface="Arial" charset="0"/>
          <a:cs typeface="Arial" charset="0"/>
        </a:defRPr>
      </a:lvl2pPr>
      <a:lvl3pPr algn="l" rtl="0" eaLnBrk="0" fontAlgn="base" hangingPunct="0">
        <a:lnSpc>
          <a:spcPct val="85000"/>
        </a:lnSpc>
        <a:spcBef>
          <a:spcPct val="0"/>
        </a:spcBef>
        <a:spcAft>
          <a:spcPct val="0"/>
        </a:spcAft>
        <a:defRPr sz="3200">
          <a:solidFill>
            <a:srgbClr val="225C67"/>
          </a:solidFill>
          <a:latin typeface="Arial" charset="0"/>
          <a:cs typeface="Arial" charset="0"/>
        </a:defRPr>
      </a:lvl3pPr>
      <a:lvl4pPr algn="l" rtl="0" eaLnBrk="0" fontAlgn="base" hangingPunct="0">
        <a:lnSpc>
          <a:spcPct val="85000"/>
        </a:lnSpc>
        <a:spcBef>
          <a:spcPct val="0"/>
        </a:spcBef>
        <a:spcAft>
          <a:spcPct val="0"/>
        </a:spcAft>
        <a:defRPr sz="3200">
          <a:solidFill>
            <a:srgbClr val="225C67"/>
          </a:solidFill>
          <a:latin typeface="Arial" charset="0"/>
          <a:cs typeface="Arial" charset="0"/>
        </a:defRPr>
      </a:lvl4pPr>
      <a:lvl5pPr algn="l" rtl="0" eaLnBrk="0" fontAlgn="base" hangingPunct="0">
        <a:lnSpc>
          <a:spcPct val="85000"/>
        </a:lnSpc>
        <a:spcBef>
          <a:spcPct val="0"/>
        </a:spcBef>
        <a:spcAft>
          <a:spcPct val="0"/>
        </a:spcAft>
        <a:defRPr sz="3200">
          <a:solidFill>
            <a:srgbClr val="225C67"/>
          </a:solidFill>
          <a:latin typeface="Arial" charset="0"/>
          <a:cs typeface="Arial" charset="0"/>
        </a:defRPr>
      </a:lvl5pPr>
      <a:lvl6pPr marL="455293" algn="ctr" rtl="0" eaLnBrk="1" fontAlgn="base" hangingPunct="1">
        <a:spcBef>
          <a:spcPct val="0"/>
        </a:spcBef>
        <a:spcAft>
          <a:spcPct val="0"/>
        </a:spcAft>
        <a:defRPr sz="4300">
          <a:solidFill>
            <a:schemeClr val="tx2"/>
          </a:solidFill>
          <a:latin typeface="Arial" charset="0"/>
          <a:cs typeface="Arial" charset="0"/>
        </a:defRPr>
      </a:lvl6pPr>
      <a:lvl7pPr marL="910587" algn="ctr" rtl="0" eaLnBrk="1" fontAlgn="base" hangingPunct="1">
        <a:spcBef>
          <a:spcPct val="0"/>
        </a:spcBef>
        <a:spcAft>
          <a:spcPct val="0"/>
        </a:spcAft>
        <a:defRPr sz="4300">
          <a:solidFill>
            <a:schemeClr val="tx2"/>
          </a:solidFill>
          <a:latin typeface="Arial" charset="0"/>
          <a:cs typeface="Arial" charset="0"/>
        </a:defRPr>
      </a:lvl7pPr>
      <a:lvl8pPr marL="1365880" algn="ctr" rtl="0" eaLnBrk="1" fontAlgn="base" hangingPunct="1">
        <a:spcBef>
          <a:spcPct val="0"/>
        </a:spcBef>
        <a:spcAft>
          <a:spcPct val="0"/>
        </a:spcAft>
        <a:defRPr sz="4300">
          <a:solidFill>
            <a:schemeClr val="tx2"/>
          </a:solidFill>
          <a:latin typeface="Arial" charset="0"/>
          <a:cs typeface="Arial" charset="0"/>
        </a:defRPr>
      </a:lvl8pPr>
      <a:lvl9pPr marL="1821174" algn="ctr" rtl="0" eaLnBrk="1" fontAlgn="base" hangingPunct="1">
        <a:spcBef>
          <a:spcPct val="0"/>
        </a:spcBef>
        <a:spcAft>
          <a:spcPct val="0"/>
        </a:spcAft>
        <a:defRPr sz="4300">
          <a:solidFill>
            <a:schemeClr val="tx2"/>
          </a:solidFill>
          <a:latin typeface="Arial" charset="0"/>
          <a:cs typeface="Arial" charset="0"/>
        </a:defRPr>
      </a:lvl9pPr>
    </p:titleStyle>
    <p:bodyStyle>
      <a:lvl1pPr marL="153988" indent="-153988" algn="l" rtl="0" eaLnBrk="0" fontAlgn="base" hangingPunct="0">
        <a:lnSpc>
          <a:spcPct val="95000"/>
        </a:lnSpc>
        <a:spcBef>
          <a:spcPts val="900"/>
        </a:spcBef>
        <a:spcAft>
          <a:spcPct val="0"/>
        </a:spcAft>
        <a:buSzPct val="80000"/>
        <a:buFont typeface="Wingdings" panose="05000000000000000000" pitchFamily="2" charset="2"/>
        <a:buChar char="§"/>
        <a:defRPr lang="en-US" dirty="0">
          <a:solidFill>
            <a:schemeClr val="accent1"/>
          </a:solidFill>
          <a:latin typeface="Arial"/>
          <a:ea typeface="+mn-ea"/>
          <a:cs typeface="Arial"/>
        </a:defRPr>
      </a:lvl1pPr>
      <a:lvl2pPr marL="309563" indent="-153988" algn="l" rtl="0" eaLnBrk="0" fontAlgn="base" hangingPunct="0">
        <a:lnSpc>
          <a:spcPct val="95000"/>
        </a:lnSpc>
        <a:spcBef>
          <a:spcPts val="725"/>
        </a:spcBef>
        <a:spcAft>
          <a:spcPct val="0"/>
        </a:spcAft>
        <a:buFont typeface="Arial" panose="020B0604020202020204" pitchFamily="34" charset="0"/>
        <a:buChar char="−"/>
        <a:defRPr lang="en-US" dirty="0">
          <a:solidFill>
            <a:schemeClr val="accent1"/>
          </a:solidFill>
          <a:latin typeface="Arial"/>
          <a:cs typeface="Arial"/>
        </a:defRPr>
      </a:lvl2pPr>
      <a:lvl3pPr marL="465138" indent="-153988" algn="l" rtl="0" eaLnBrk="0" fontAlgn="base" hangingPunct="0">
        <a:lnSpc>
          <a:spcPct val="95000"/>
        </a:lnSpc>
        <a:spcBef>
          <a:spcPts val="538"/>
        </a:spcBef>
        <a:spcAft>
          <a:spcPct val="0"/>
        </a:spcAft>
        <a:buSzPct val="80000"/>
        <a:buFont typeface="Wingdings" panose="05000000000000000000" pitchFamily="2" charset="2"/>
        <a:buChar char="§"/>
        <a:defRPr lang="en-US" dirty="0">
          <a:solidFill>
            <a:schemeClr val="accent1"/>
          </a:solidFill>
          <a:latin typeface="Arial"/>
          <a:cs typeface="Arial"/>
        </a:defRPr>
      </a:lvl3pPr>
      <a:lvl4pPr marL="620713" indent="-153988" algn="l" rtl="0" eaLnBrk="0" fontAlgn="base" hangingPunct="0">
        <a:lnSpc>
          <a:spcPct val="95000"/>
        </a:lnSpc>
        <a:spcBef>
          <a:spcPts val="363"/>
        </a:spcBef>
        <a:spcAft>
          <a:spcPct val="0"/>
        </a:spcAft>
        <a:buFont typeface="Arial" panose="020B0604020202020204" pitchFamily="34" charset="0"/>
        <a:buChar char="−"/>
        <a:defRPr lang="en-US" sz="1600" dirty="0">
          <a:solidFill>
            <a:schemeClr val="accent1"/>
          </a:solidFill>
          <a:latin typeface="Arial"/>
          <a:cs typeface="Arial"/>
        </a:defRPr>
      </a:lvl4pPr>
      <a:lvl5pPr marL="723900" indent="-103188" algn="l" rtl="0" eaLnBrk="0" fontAlgn="base" hangingPunct="0">
        <a:lnSpc>
          <a:spcPct val="95000"/>
        </a:lnSpc>
        <a:spcBef>
          <a:spcPts val="363"/>
        </a:spcBef>
        <a:spcAft>
          <a:spcPct val="0"/>
        </a:spcAft>
        <a:buSzPct val="80000"/>
        <a:buFont typeface="Wingdings" panose="05000000000000000000" pitchFamily="2" charset="2"/>
        <a:buChar char="§"/>
        <a:defRPr lang="en-US" sz="1600" dirty="0">
          <a:solidFill>
            <a:schemeClr val="accent1"/>
          </a:solidFill>
          <a:latin typeface="Arial"/>
          <a:cs typeface="Arial"/>
        </a:defRPr>
      </a:lvl5pPr>
      <a:lvl6pPr marL="2504114" indent="-227647" algn="l" rtl="0" eaLnBrk="1" fontAlgn="base" hangingPunct="1">
        <a:spcBef>
          <a:spcPct val="20000"/>
        </a:spcBef>
        <a:spcAft>
          <a:spcPct val="0"/>
        </a:spcAft>
        <a:buChar char="»"/>
        <a:defRPr sz="2000">
          <a:solidFill>
            <a:schemeClr val="tx1"/>
          </a:solidFill>
          <a:latin typeface="+mn-lt"/>
          <a:cs typeface="+mn-cs"/>
        </a:defRPr>
      </a:lvl6pPr>
      <a:lvl7pPr marL="2959408" indent="-227647" algn="l" rtl="0" eaLnBrk="1" fontAlgn="base" hangingPunct="1">
        <a:spcBef>
          <a:spcPct val="20000"/>
        </a:spcBef>
        <a:spcAft>
          <a:spcPct val="0"/>
        </a:spcAft>
        <a:buChar char="»"/>
        <a:defRPr sz="2000">
          <a:solidFill>
            <a:schemeClr val="tx1"/>
          </a:solidFill>
          <a:latin typeface="+mn-lt"/>
          <a:cs typeface="+mn-cs"/>
        </a:defRPr>
      </a:lvl7pPr>
      <a:lvl8pPr marL="3414701" indent="-227647" algn="l" rtl="0" eaLnBrk="1" fontAlgn="base" hangingPunct="1">
        <a:spcBef>
          <a:spcPct val="20000"/>
        </a:spcBef>
        <a:spcAft>
          <a:spcPct val="0"/>
        </a:spcAft>
        <a:buChar char="»"/>
        <a:defRPr sz="2000">
          <a:solidFill>
            <a:schemeClr val="tx1"/>
          </a:solidFill>
          <a:latin typeface="+mn-lt"/>
          <a:cs typeface="+mn-cs"/>
        </a:defRPr>
      </a:lvl8pPr>
      <a:lvl9pPr marL="3869995" indent="-227647" algn="l" rtl="0" eaLnBrk="1" fontAlgn="base" hangingPunct="1">
        <a:spcBef>
          <a:spcPct val="20000"/>
        </a:spcBef>
        <a:spcAft>
          <a:spcPct val="0"/>
        </a:spcAft>
        <a:buChar char="»"/>
        <a:defRPr sz="2000">
          <a:solidFill>
            <a:schemeClr val="tx1"/>
          </a:solidFill>
          <a:latin typeface="+mn-lt"/>
          <a:cs typeface="+mn-cs"/>
        </a:defRPr>
      </a:lvl9pPr>
    </p:bodyStyle>
    <p:otherStyle>
      <a:defPPr>
        <a:defRPr lang="en-US"/>
      </a:defPPr>
      <a:lvl1pPr marL="0" algn="l" defTabSz="910587" rtl="0" eaLnBrk="1" latinLnBrk="0" hangingPunct="1">
        <a:defRPr sz="1800" kern="1200">
          <a:solidFill>
            <a:schemeClr val="tx1"/>
          </a:solidFill>
          <a:latin typeface="+mn-lt"/>
          <a:ea typeface="+mn-ea"/>
          <a:cs typeface="+mn-cs"/>
        </a:defRPr>
      </a:lvl1pPr>
      <a:lvl2pPr marL="455293" algn="l" defTabSz="910587" rtl="0" eaLnBrk="1" latinLnBrk="0" hangingPunct="1">
        <a:defRPr sz="1800" kern="1200">
          <a:solidFill>
            <a:schemeClr val="tx1"/>
          </a:solidFill>
          <a:latin typeface="+mn-lt"/>
          <a:ea typeface="+mn-ea"/>
          <a:cs typeface="+mn-cs"/>
        </a:defRPr>
      </a:lvl2pPr>
      <a:lvl3pPr marL="910587" algn="l" defTabSz="910587" rtl="0" eaLnBrk="1" latinLnBrk="0" hangingPunct="1">
        <a:defRPr sz="1800" kern="1200">
          <a:solidFill>
            <a:schemeClr val="tx1"/>
          </a:solidFill>
          <a:latin typeface="+mn-lt"/>
          <a:ea typeface="+mn-ea"/>
          <a:cs typeface="+mn-cs"/>
        </a:defRPr>
      </a:lvl3pPr>
      <a:lvl4pPr marL="1365880" algn="l" defTabSz="910587" rtl="0" eaLnBrk="1" latinLnBrk="0" hangingPunct="1">
        <a:defRPr sz="1800" kern="1200">
          <a:solidFill>
            <a:schemeClr val="tx1"/>
          </a:solidFill>
          <a:latin typeface="+mn-lt"/>
          <a:ea typeface="+mn-ea"/>
          <a:cs typeface="+mn-cs"/>
        </a:defRPr>
      </a:lvl4pPr>
      <a:lvl5pPr marL="1821174" algn="l" defTabSz="910587" rtl="0" eaLnBrk="1" latinLnBrk="0" hangingPunct="1">
        <a:defRPr sz="1800" kern="1200">
          <a:solidFill>
            <a:schemeClr val="tx1"/>
          </a:solidFill>
          <a:latin typeface="+mn-lt"/>
          <a:ea typeface="+mn-ea"/>
          <a:cs typeface="+mn-cs"/>
        </a:defRPr>
      </a:lvl5pPr>
      <a:lvl6pPr marL="2276467" algn="l" defTabSz="910587" rtl="0" eaLnBrk="1" latinLnBrk="0" hangingPunct="1">
        <a:defRPr sz="1800" kern="1200">
          <a:solidFill>
            <a:schemeClr val="tx1"/>
          </a:solidFill>
          <a:latin typeface="+mn-lt"/>
          <a:ea typeface="+mn-ea"/>
          <a:cs typeface="+mn-cs"/>
        </a:defRPr>
      </a:lvl6pPr>
      <a:lvl7pPr marL="2731761" algn="l" defTabSz="910587" rtl="0" eaLnBrk="1" latinLnBrk="0" hangingPunct="1">
        <a:defRPr sz="1800" kern="1200">
          <a:solidFill>
            <a:schemeClr val="tx1"/>
          </a:solidFill>
          <a:latin typeface="+mn-lt"/>
          <a:ea typeface="+mn-ea"/>
          <a:cs typeface="+mn-cs"/>
        </a:defRPr>
      </a:lvl7pPr>
      <a:lvl8pPr marL="3187054" algn="l" defTabSz="910587" rtl="0" eaLnBrk="1" latinLnBrk="0" hangingPunct="1">
        <a:defRPr sz="1800" kern="1200">
          <a:solidFill>
            <a:schemeClr val="tx1"/>
          </a:solidFill>
          <a:latin typeface="+mn-lt"/>
          <a:ea typeface="+mn-ea"/>
          <a:cs typeface="+mn-cs"/>
        </a:defRPr>
      </a:lvl8pPr>
      <a:lvl9pPr marL="3642348" algn="l" defTabSz="9105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g object 16"/>
          <p:cNvSpPr>
            <a:spLocks/>
          </p:cNvSpPr>
          <p:nvPr/>
        </p:nvSpPr>
        <p:spPr bwMode="auto">
          <a:xfrm>
            <a:off x="6996113" y="22225"/>
            <a:ext cx="912019" cy="6835775"/>
          </a:xfrm>
          <a:custGeom>
            <a:avLst/>
            <a:gdLst>
              <a:gd name="T0" fmla="*/ 0 w 1215390"/>
              <a:gd name="T1" fmla="*/ 0 h 6835140"/>
              <a:gd name="T2" fmla="*/ 1217041 w 1215390"/>
              <a:gd name="T3" fmla="*/ 6837042 h 6835140"/>
              <a:gd name="T4" fmla="*/ 0 60000 65536"/>
              <a:gd name="T5" fmla="*/ 0 60000 65536"/>
            </a:gdLst>
            <a:ahLst/>
            <a:cxnLst>
              <a:cxn ang="T4">
                <a:pos x="T0" y="T1"/>
              </a:cxn>
              <a:cxn ang="T5">
                <a:pos x="T2" y="T3"/>
              </a:cxn>
            </a:cxnLst>
            <a:rect l="0" t="0" r="r" b="b"/>
            <a:pathLst>
              <a:path w="1215390" h="6835140">
                <a:moveTo>
                  <a:pt x="0" y="0"/>
                </a:moveTo>
                <a:lnTo>
                  <a:pt x="1215135" y="6835137"/>
                </a:lnTo>
              </a:path>
            </a:pathLst>
          </a:custGeom>
          <a:noFill/>
          <a:ln w="9525">
            <a:solidFill>
              <a:srgbClr val="5FCAE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27" name="bg object 17"/>
          <p:cNvSpPr>
            <a:spLocks/>
          </p:cNvSpPr>
          <p:nvPr/>
        </p:nvSpPr>
        <p:spPr bwMode="auto">
          <a:xfrm>
            <a:off x="5561410" y="3703638"/>
            <a:ext cx="3548063" cy="3154362"/>
          </a:xfrm>
          <a:custGeom>
            <a:avLst/>
            <a:gdLst>
              <a:gd name="T0" fmla="*/ 4730661 w 4730750"/>
              <a:gd name="T1" fmla="*/ 0 h 3154679"/>
              <a:gd name="T2" fmla="*/ 0 w 4730750"/>
              <a:gd name="T3" fmla="*/ 3153725 h 3154679"/>
              <a:gd name="T4" fmla="*/ 0 60000 65536"/>
              <a:gd name="T5" fmla="*/ 0 60000 65536"/>
            </a:gdLst>
            <a:ahLst/>
            <a:cxnLst>
              <a:cxn ang="T4">
                <a:pos x="T0" y="T1"/>
              </a:cxn>
              <a:cxn ang="T5">
                <a:pos x="T2" y="T3"/>
              </a:cxn>
            </a:cxnLst>
            <a:rect l="0" t="0" r="r" b="b"/>
            <a:pathLst>
              <a:path w="4730750" h="3154679">
                <a:moveTo>
                  <a:pt x="4730661" y="0"/>
                </a:moveTo>
                <a:lnTo>
                  <a:pt x="0" y="3154676"/>
                </a:lnTo>
              </a:path>
            </a:pathLst>
          </a:custGeom>
          <a:noFill/>
          <a:ln w="9525">
            <a:solidFill>
              <a:srgbClr val="5FCAEE"/>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28" name="bg object 18"/>
          <p:cNvSpPr>
            <a:spLocks/>
          </p:cNvSpPr>
          <p:nvPr/>
        </p:nvSpPr>
        <p:spPr bwMode="auto">
          <a:xfrm>
            <a:off x="6859191" y="14288"/>
            <a:ext cx="2250281" cy="6843712"/>
          </a:xfrm>
          <a:custGeom>
            <a:avLst/>
            <a:gdLst>
              <a:gd name="T0" fmla="*/ 3000043 w 3000375"/>
              <a:gd name="T1" fmla="*/ 0 h 6844665"/>
              <a:gd name="T2" fmla="*/ 2038399 w 3000375"/>
              <a:gd name="T3" fmla="*/ 0 h 6844665"/>
              <a:gd name="T4" fmla="*/ 0 w 3000375"/>
              <a:gd name="T5" fmla="*/ 6841422 h 6844665"/>
              <a:gd name="T6" fmla="*/ 3000043 w 3000375"/>
              <a:gd name="T7" fmla="*/ 6841422 h 6844665"/>
              <a:gd name="T8" fmla="*/ 3000043 w 3000375"/>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00375" h="6844665">
                <a:moveTo>
                  <a:pt x="3000043" y="0"/>
                </a:moveTo>
                <a:lnTo>
                  <a:pt x="2038399" y="0"/>
                </a:lnTo>
                <a:lnTo>
                  <a:pt x="0" y="6844281"/>
                </a:lnTo>
                <a:lnTo>
                  <a:pt x="3000043" y="6844281"/>
                </a:lnTo>
                <a:lnTo>
                  <a:pt x="3000043" y="0"/>
                </a:lnTo>
                <a:close/>
              </a:path>
            </a:pathLst>
          </a:custGeom>
          <a:solidFill>
            <a:srgbClr val="5FCAEE">
              <a:alpha val="36078"/>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29" name="bg object 19"/>
          <p:cNvSpPr>
            <a:spLocks/>
          </p:cNvSpPr>
          <p:nvPr/>
        </p:nvSpPr>
        <p:spPr bwMode="auto">
          <a:xfrm>
            <a:off x="7169944" y="14288"/>
            <a:ext cx="1941910" cy="6843712"/>
          </a:xfrm>
          <a:custGeom>
            <a:avLst/>
            <a:gdLst>
              <a:gd name="T0" fmla="*/ 2588328 w 2589529"/>
              <a:gd name="T1" fmla="*/ 0 h 6844665"/>
              <a:gd name="T2" fmla="*/ 0 w 2589529"/>
              <a:gd name="T3" fmla="*/ 0 h 6844665"/>
              <a:gd name="T4" fmla="*/ 1205333 w 2589529"/>
              <a:gd name="T5" fmla="*/ 6841422 h 6844665"/>
              <a:gd name="T6" fmla="*/ 2588328 w 2589529"/>
              <a:gd name="T7" fmla="*/ 6841422 h 6844665"/>
              <a:gd name="T8" fmla="*/ 2588328 w 258952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9529" h="6844665">
                <a:moveTo>
                  <a:pt x="2589276" y="0"/>
                </a:moveTo>
                <a:lnTo>
                  <a:pt x="0" y="0"/>
                </a:lnTo>
                <a:lnTo>
                  <a:pt x="1205774" y="6844281"/>
                </a:lnTo>
                <a:lnTo>
                  <a:pt x="2589276" y="6844281"/>
                </a:lnTo>
                <a:lnTo>
                  <a:pt x="2589276" y="0"/>
                </a:lnTo>
                <a:close/>
              </a:path>
            </a:pathLst>
          </a:custGeom>
          <a:solidFill>
            <a:srgbClr val="5FCAEE">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0" name="bg object 20"/>
          <p:cNvSpPr>
            <a:spLocks/>
          </p:cNvSpPr>
          <p:nvPr/>
        </p:nvSpPr>
        <p:spPr bwMode="auto">
          <a:xfrm>
            <a:off x="6681788" y="3070226"/>
            <a:ext cx="2430066" cy="3787775"/>
          </a:xfrm>
          <a:custGeom>
            <a:avLst/>
            <a:gdLst>
              <a:gd name="T0" fmla="*/ 3239328 w 3240404"/>
              <a:gd name="T1" fmla="*/ 0 h 3787140"/>
              <a:gd name="T2" fmla="*/ 0 w 3240404"/>
              <a:gd name="T3" fmla="*/ 3789042 h 3787140"/>
              <a:gd name="T4" fmla="*/ 3239328 w 3240404"/>
              <a:gd name="T5" fmla="*/ 3789042 h 3787140"/>
              <a:gd name="T6" fmla="*/ 3239328 w 3240404"/>
              <a:gd name="T7" fmla="*/ 0 h 37871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240404" h="3787140">
                <a:moveTo>
                  <a:pt x="3240276" y="0"/>
                </a:moveTo>
                <a:lnTo>
                  <a:pt x="0" y="3787137"/>
                </a:lnTo>
                <a:lnTo>
                  <a:pt x="3240276" y="3787137"/>
                </a:lnTo>
                <a:lnTo>
                  <a:pt x="3240276" y="0"/>
                </a:lnTo>
                <a:close/>
              </a:path>
            </a:pathLst>
          </a:custGeom>
          <a:solidFill>
            <a:srgbClr val="17AFE3">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1" name="bg object 21"/>
          <p:cNvSpPr>
            <a:spLocks/>
          </p:cNvSpPr>
          <p:nvPr/>
        </p:nvSpPr>
        <p:spPr bwMode="auto">
          <a:xfrm>
            <a:off x="6968729" y="14288"/>
            <a:ext cx="2141934" cy="6843712"/>
          </a:xfrm>
          <a:custGeom>
            <a:avLst/>
            <a:gdLst>
              <a:gd name="T0" fmla="*/ 2857311 w 2854959"/>
              <a:gd name="T1" fmla="*/ 0 h 6844665"/>
              <a:gd name="T2" fmla="*/ 0 w 2854959"/>
              <a:gd name="T3" fmla="*/ 0 h 6844665"/>
              <a:gd name="T4" fmla="*/ 2465152 w 2854959"/>
              <a:gd name="T5" fmla="*/ 6841422 h 6844665"/>
              <a:gd name="T6" fmla="*/ 2857311 w 2854959"/>
              <a:gd name="T7" fmla="*/ 6841422 h 6844665"/>
              <a:gd name="T8" fmla="*/ 2857311 w 285495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4959" h="6844665">
                <a:moveTo>
                  <a:pt x="2854452" y="0"/>
                </a:moveTo>
                <a:lnTo>
                  <a:pt x="0" y="0"/>
                </a:lnTo>
                <a:lnTo>
                  <a:pt x="2462685" y="6844281"/>
                </a:lnTo>
                <a:lnTo>
                  <a:pt x="2854452" y="6844281"/>
                </a:lnTo>
                <a:lnTo>
                  <a:pt x="2854452" y="0"/>
                </a:lnTo>
                <a:close/>
              </a:path>
            </a:pathLst>
          </a:custGeom>
          <a:solidFill>
            <a:srgbClr val="17AFE3">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2" name="bg object 22"/>
          <p:cNvSpPr>
            <a:spLocks/>
          </p:cNvSpPr>
          <p:nvPr/>
        </p:nvSpPr>
        <p:spPr bwMode="auto">
          <a:xfrm>
            <a:off x="8143876" y="14288"/>
            <a:ext cx="965597" cy="6843712"/>
          </a:xfrm>
          <a:custGeom>
            <a:avLst/>
            <a:gdLst>
              <a:gd name="T0" fmla="*/ 1286483 w 1287779"/>
              <a:gd name="T1" fmla="*/ 0 h 6844665"/>
              <a:gd name="T2" fmla="*/ 1016173 w 1287779"/>
              <a:gd name="T3" fmla="*/ 0 h 6844665"/>
              <a:gd name="T4" fmla="*/ 0 w 1287779"/>
              <a:gd name="T5" fmla="*/ 6841422 h 6844665"/>
              <a:gd name="T6" fmla="*/ 1286483 w 1287779"/>
              <a:gd name="T7" fmla="*/ 6841422 h 6844665"/>
              <a:gd name="T8" fmla="*/ 1286483 w 128777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7779" h="6844665">
                <a:moveTo>
                  <a:pt x="1287431" y="0"/>
                </a:moveTo>
                <a:lnTo>
                  <a:pt x="1016921" y="0"/>
                </a:lnTo>
                <a:lnTo>
                  <a:pt x="0" y="6844281"/>
                </a:lnTo>
                <a:lnTo>
                  <a:pt x="1287431" y="6844281"/>
                </a:lnTo>
                <a:lnTo>
                  <a:pt x="1287431" y="0"/>
                </a:lnTo>
                <a:close/>
              </a:path>
            </a:pathLst>
          </a:custGeom>
          <a:solidFill>
            <a:srgbClr val="2D83C3">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3" name="bg object 23"/>
          <p:cNvSpPr>
            <a:spLocks/>
          </p:cNvSpPr>
          <p:nvPr/>
        </p:nvSpPr>
        <p:spPr bwMode="auto">
          <a:xfrm>
            <a:off x="8172451" y="14288"/>
            <a:ext cx="937022" cy="6843712"/>
          </a:xfrm>
          <a:custGeom>
            <a:avLst/>
            <a:gdLst>
              <a:gd name="T0" fmla="*/ 1248731 w 1249679"/>
              <a:gd name="T1" fmla="*/ 0 h 6844665"/>
              <a:gd name="T2" fmla="*/ 0 w 1249679"/>
              <a:gd name="T3" fmla="*/ 0 h 6844665"/>
              <a:gd name="T4" fmla="*/ 1104687 w 1249679"/>
              <a:gd name="T5" fmla="*/ 6841422 h 6844665"/>
              <a:gd name="T6" fmla="*/ 1248731 w 1249679"/>
              <a:gd name="T7" fmla="*/ 6841422 h 6844665"/>
              <a:gd name="T8" fmla="*/ 1248731 w 1249679"/>
              <a:gd name="T9" fmla="*/ 0 h 68446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49679" h="6844665">
                <a:moveTo>
                  <a:pt x="1249679" y="0"/>
                </a:moveTo>
                <a:lnTo>
                  <a:pt x="0" y="0"/>
                </a:lnTo>
                <a:lnTo>
                  <a:pt x="1105525" y="6844281"/>
                </a:lnTo>
                <a:lnTo>
                  <a:pt x="1249679" y="6844281"/>
                </a:lnTo>
                <a:lnTo>
                  <a:pt x="1249679" y="0"/>
                </a:lnTo>
                <a:close/>
              </a:path>
            </a:pathLst>
          </a:custGeom>
          <a:solidFill>
            <a:srgbClr val="226192">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4" name="bg object 24"/>
          <p:cNvSpPr>
            <a:spLocks/>
          </p:cNvSpPr>
          <p:nvPr/>
        </p:nvSpPr>
        <p:spPr bwMode="auto">
          <a:xfrm>
            <a:off x="7755732" y="3611564"/>
            <a:ext cx="1354931" cy="3246437"/>
          </a:xfrm>
          <a:custGeom>
            <a:avLst/>
            <a:gdLst>
              <a:gd name="T0" fmla="*/ 1807321 w 1805940"/>
              <a:gd name="T1" fmla="*/ 0 h 3246120"/>
              <a:gd name="T2" fmla="*/ 0 w 1805940"/>
              <a:gd name="T3" fmla="*/ 3247067 h 3246120"/>
              <a:gd name="T4" fmla="*/ 1807321 w 1805940"/>
              <a:gd name="T5" fmla="*/ 3247067 h 3246120"/>
              <a:gd name="T6" fmla="*/ 1807321 w 1805940"/>
              <a:gd name="T7" fmla="*/ 0 h 3246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05940" h="3246120">
                <a:moveTo>
                  <a:pt x="1805416" y="0"/>
                </a:moveTo>
                <a:lnTo>
                  <a:pt x="0" y="3246116"/>
                </a:lnTo>
                <a:lnTo>
                  <a:pt x="1805416" y="3246116"/>
                </a:lnTo>
                <a:lnTo>
                  <a:pt x="1805416" y="0"/>
                </a:lnTo>
                <a:close/>
              </a:path>
            </a:pathLst>
          </a:custGeom>
          <a:solidFill>
            <a:srgbClr val="17AFE3">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5" name="bg object 25"/>
          <p:cNvSpPr>
            <a:spLocks/>
          </p:cNvSpPr>
          <p:nvPr/>
        </p:nvSpPr>
        <p:spPr bwMode="auto">
          <a:xfrm>
            <a:off x="0" y="4306888"/>
            <a:ext cx="301229" cy="2551112"/>
          </a:xfrm>
          <a:custGeom>
            <a:avLst/>
            <a:gdLst>
              <a:gd name="T0" fmla="*/ 0 w 401955"/>
              <a:gd name="T1" fmla="*/ 0 h 2552065"/>
              <a:gd name="T2" fmla="*/ 0 w 401955"/>
              <a:gd name="T3" fmla="*/ 2548606 h 2552065"/>
              <a:gd name="T4" fmla="*/ 400833 w 401955"/>
              <a:gd name="T5" fmla="*/ 2548606 h 2552065"/>
              <a:gd name="T6" fmla="*/ 0 w 401955"/>
              <a:gd name="T7" fmla="*/ 0 h 25520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01955" h="2552065">
                <a:moveTo>
                  <a:pt x="0" y="0"/>
                </a:moveTo>
                <a:lnTo>
                  <a:pt x="0" y="2551463"/>
                </a:lnTo>
                <a:lnTo>
                  <a:pt x="401783" y="2551463"/>
                </a:lnTo>
                <a:lnTo>
                  <a:pt x="0" y="0"/>
                </a:lnTo>
                <a:close/>
              </a:path>
            </a:pathLst>
          </a:custGeom>
          <a:solidFill>
            <a:srgbClr val="5FCAEE">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eaLnBrk="0" fontAlgn="base" hangingPunct="0">
              <a:spcBef>
                <a:spcPct val="0"/>
              </a:spcBef>
              <a:spcAft>
                <a:spcPct val="0"/>
              </a:spcAft>
            </a:pPr>
            <a:endParaRPr lang="en-US">
              <a:solidFill>
                <a:prstClr val="black"/>
              </a:solidFill>
            </a:endParaRPr>
          </a:p>
        </p:txBody>
      </p:sp>
      <p:sp>
        <p:nvSpPr>
          <p:cNvPr id="1036" name="Holder 2"/>
          <p:cNvSpPr>
            <a:spLocks noGrp="1"/>
          </p:cNvSpPr>
          <p:nvPr>
            <p:ph type="title"/>
          </p:nvPr>
        </p:nvSpPr>
        <p:spPr bwMode="auto">
          <a:xfrm>
            <a:off x="3465910" y="1112839"/>
            <a:ext cx="2628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37" name="Holder 3"/>
          <p:cNvSpPr>
            <a:spLocks noGrp="1"/>
          </p:cNvSpPr>
          <p:nvPr>
            <p:ph type="body" idx="1"/>
          </p:nvPr>
        </p:nvSpPr>
        <p:spPr bwMode="auto">
          <a:xfrm>
            <a:off x="377429" y="1779589"/>
            <a:ext cx="6667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p:cNvSpPr>
            <a:spLocks noGrp="1"/>
          </p:cNvSpPr>
          <p:nvPr>
            <p:ph type="ftr" sz="quarter" idx="5"/>
          </p:nvPr>
        </p:nvSpPr>
        <p:spPr>
          <a:xfrm>
            <a:off x="3108723" y="6378575"/>
            <a:ext cx="2926556" cy="276999"/>
          </a:xfrm>
          <a:prstGeom prst="rect">
            <a:avLst/>
          </a:prstGeom>
        </p:spPr>
        <p:txBody>
          <a:bodyPr wrap="square" lIns="0" tIns="0" rIns="0" bIns="0">
            <a:spAutoFit/>
          </a:bodyPr>
          <a:lstStyle>
            <a:lvl1pPr algn="ctr" eaLnBrk="1" fontAlgn="auto" hangingPunct="1">
              <a:spcBef>
                <a:spcPts val="0"/>
              </a:spcBef>
              <a:spcAft>
                <a:spcPts val="0"/>
              </a:spcAft>
              <a:defRPr>
                <a:solidFill>
                  <a:schemeClr val="tx1">
                    <a:tint val="75000"/>
                  </a:schemeClr>
                </a:solidFill>
                <a:latin typeface="+mn-lt"/>
              </a:defRPr>
            </a:lvl1pPr>
          </a:lstStyle>
          <a:p>
            <a:pPr>
              <a:defRPr/>
            </a:pPr>
            <a:endParaRPr>
              <a:solidFill>
                <a:prstClr val="black">
                  <a:tint val="75000"/>
                </a:prstClr>
              </a:solidFill>
            </a:endParaRPr>
          </a:p>
        </p:txBody>
      </p:sp>
      <p:sp>
        <p:nvSpPr>
          <p:cNvPr id="5" name="Holder 5"/>
          <p:cNvSpPr>
            <a:spLocks noGrp="1"/>
          </p:cNvSpPr>
          <p:nvPr>
            <p:ph type="dt" sz="half" idx="6"/>
          </p:nvPr>
        </p:nvSpPr>
        <p:spPr>
          <a:xfrm>
            <a:off x="457200" y="6378575"/>
            <a:ext cx="2102644" cy="276999"/>
          </a:xfrm>
          <a:prstGeom prst="rect">
            <a:avLst/>
          </a:prstGeom>
        </p:spPr>
        <p:txBody>
          <a:bodyPr wrap="square" lIns="0" tIns="0" rIns="0" bIns="0">
            <a:spAutoFit/>
          </a:bodyPr>
          <a:lstStyle>
            <a:lvl1pPr algn="l" eaLnBrk="1" fontAlgn="auto" hangingPunct="1">
              <a:spcBef>
                <a:spcPts val="0"/>
              </a:spcBef>
              <a:spcAft>
                <a:spcPts val="0"/>
              </a:spcAft>
              <a:defRPr>
                <a:solidFill>
                  <a:schemeClr val="tx1">
                    <a:tint val="75000"/>
                  </a:schemeClr>
                </a:solidFill>
                <a:latin typeface="+mn-lt"/>
              </a:defRPr>
            </a:lvl1pPr>
          </a:lstStyle>
          <a:p>
            <a:pPr>
              <a:defRPr/>
            </a:pPr>
            <a:fld id="{703DA30D-F53E-41AB-9A0E-E7FAC026F229}" type="datetimeFigureOut">
              <a:rPr lang="en-US">
                <a:solidFill>
                  <a:prstClr val="black">
                    <a:tint val="75000"/>
                  </a:prstClr>
                </a:solidFill>
              </a:rPr>
              <a:pPr>
                <a:defRPr/>
              </a:pPr>
              <a:t>9/13/2022</a:t>
            </a:fld>
            <a:endParaRPr lang="en-US">
              <a:solidFill>
                <a:prstClr val="black">
                  <a:tint val="75000"/>
                </a:prstClr>
              </a:solidFill>
            </a:endParaRPr>
          </a:p>
        </p:txBody>
      </p:sp>
      <p:sp>
        <p:nvSpPr>
          <p:cNvPr id="6" name="Holder 6"/>
          <p:cNvSpPr>
            <a:spLocks noGrp="1"/>
          </p:cNvSpPr>
          <p:nvPr>
            <p:ph type="sldNum" sz="quarter" idx="7"/>
          </p:nvPr>
        </p:nvSpPr>
        <p:spPr>
          <a:xfrm>
            <a:off x="7593807" y="6156325"/>
            <a:ext cx="1432322" cy="4344779"/>
          </a:xfrm>
          <a:prstGeom prst="rect">
            <a:avLst/>
          </a:prstGeom>
        </p:spPr>
        <p:txBody>
          <a:bodyPr vert="horz" wrap="square" lIns="0" tIns="0" rIns="0" bIns="0" numCol="1" anchor="t" anchorCtr="0" compatLnSpc="1">
            <a:prstTxWarp prst="textNoShape">
              <a:avLst/>
            </a:prstTxWarp>
            <a:spAutoFit/>
          </a:bodyPr>
          <a:lstStyle>
            <a:lvl1pPr marL="1266825" eaLnBrk="1" hangingPunct="1">
              <a:lnSpc>
                <a:spcPts val="1925"/>
              </a:lnSpc>
              <a:spcBef>
                <a:spcPts val="1288"/>
              </a:spcBef>
              <a:defRPr sz="1600" b="1">
                <a:solidFill>
                  <a:srgbClr val="FFC000"/>
                </a:solidFill>
                <a:latin typeface="Trebuchet MS" pitchFamily="34" charset="0"/>
                <a:ea typeface="Trebuchet MS" pitchFamily="34" charset="0"/>
                <a:cs typeface="Trebuchet MS" pitchFamily="34" charset="0"/>
              </a:defRPr>
            </a:lvl1pPr>
          </a:lstStyle>
          <a:p>
            <a:pPr fontAlgn="base">
              <a:spcBef>
                <a:spcPct val="0"/>
              </a:spcBef>
              <a:spcAft>
                <a:spcPct val="0"/>
              </a:spcAft>
              <a:defRPr/>
            </a:pPr>
            <a:fld id="{95976461-E9F7-48A1-B7E3-8CA2B0363CF4}" type="slidenum">
              <a:rPr lang="en-US" altLang="en-US" b="0"/>
              <a:pPr fontAlgn="base">
                <a:spcBef>
                  <a:spcPct val="0"/>
                </a:spcBef>
                <a:spcAft>
                  <a:spcPct val="0"/>
                </a:spcAft>
                <a:defRPr/>
              </a:pPr>
              <a:t>‹#›</a:t>
            </a:fld>
            <a:endParaRPr lang="en-US" altLang="en-US" b="0"/>
          </a:p>
          <a:p>
            <a:pPr fontAlgn="base">
              <a:lnSpc>
                <a:spcPct val="100000"/>
              </a:lnSpc>
              <a:spcAft>
                <a:spcPct val="0"/>
              </a:spcAft>
              <a:defRPr/>
            </a:pPr>
            <a:r>
              <a:rPr lang="en-US" altLang="en-US"/>
              <a:t>@ Dr Rizwan Ahmed</a:t>
            </a:r>
          </a:p>
        </p:txBody>
      </p:sp>
    </p:spTree>
    <p:extLst>
      <p:ext uri="{BB962C8B-B14F-4D97-AF65-F5344CB8AC3E}">
        <p14:creationId xmlns:p14="http://schemas.microsoft.com/office/powerpoint/2010/main" val="341386124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lgn="ctr" rtl="0" eaLnBrk="0" fontAlgn="base" hangingPunct="0">
        <a:spcBef>
          <a:spcPct val="0"/>
        </a:spcBef>
        <a:spcAft>
          <a:spcPct val="0"/>
        </a:spcAft>
        <a:defRPr>
          <a:solidFill>
            <a:schemeClr val="tx2"/>
          </a:solidFill>
          <a:latin typeface="+mj-lt"/>
          <a:ea typeface="+mj-ea"/>
          <a:cs typeface="+mj-cs"/>
        </a:defRPr>
      </a:lvl1pPr>
      <a:lvl2pPr algn="ctr" rtl="0" eaLnBrk="0" fontAlgn="base" hangingPunct="0">
        <a:spcBef>
          <a:spcPct val="0"/>
        </a:spcBef>
        <a:spcAft>
          <a:spcPct val="0"/>
        </a:spcAft>
        <a:defRPr>
          <a:solidFill>
            <a:schemeClr val="tx2"/>
          </a:solidFill>
          <a:latin typeface="Calibri" panose="020F0502020204030204" pitchFamily="34" charset="0"/>
        </a:defRPr>
      </a:lvl2pPr>
      <a:lvl3pPr algn="ctr" rtl="0" eaLnBrk="0" fontAlgn="base" hangingPunct="0">
        <a:spcBef>
          <a:spcPct val="0"/>
        </a:spcBef>
        <a:spcAft>
          <a:spcPct val="0"/>
        </a:spcAft>
        <a:defRPr>
          <a:solidFill>
            <a:schemeClr val="tx2"/>
          </a:solidFill>
          <a:latin typeface="Calibri" panose="020F0502020204030204" pitchFamily="34" charset="0"/>
        </a:defRPr>
      </a:lvl3pPr>
      <a:lvl4pPr algn="ctr" rtl="0" eaLnBrk="0" fontAlgn="base" hangingPunct="0">
        <a:spcBef>
          <a:spcPct val="0"/>
        </a:spcBef>
        <a:spcAft>
          <a:spcPct val="0"/>
        </a:spcAft>
        <a:defRPr>
          <a:solidFill>
            <a:schemeClr val="tx2"/>
          </a:solidFill>
          <a:latin typeface="Calibri" panose="020F0502020204030204" pitchFamily="34" charset="0"/>
        </a:defRPr>
      </a:lvl4pPr>
      <a:lvl5pPr algn="ctr" rtl="0" eaLnBrk="0" fontAlgn="base" hangingPunct="0">
        <a:spcBef>
          <a:spcPct val="0"/>
        </a:spcBef>
        <a:spcAft>
          <a:spcPct val="0"/>
        </a:spcAft>
        <a:defRPr>
          <a:solidFill>
            <a:schemeClr val="tx2"/>
          </a:solidFill>
          <a:latin typeface="Calibri" panose="020F0502020204030204" pitchFamily="34" charset="0"/>
        </a:defRPr>
      </a:lvl5pPr>
      <a:lvl6pPr marL="457200" algn="ctr" rtl="0" eaLnBrk="0" fontAlgn="base" hangingPunct="0">
        <a:spcBef>
          <a:spcPct val="0"/>
        </a:spcBef>
        <a:spcAft>
          <a:spcPct val="0"/>
        </a:spcAft>
        <a:defRPr>
          <a:solidFill>
            <a:schemeClr val="tx2"/>
          </a:solidFill>
          <a:latin typeface="Calibri" panose="020F0502020204030204" pitchFamily="34" charset="0"/>
        </a:defRPr>
      </a:lvl6pPr>
      <a:lvl7pPr marL="914400" algn="ctr" rtl="0" eaLnBrk="0" fontAlgn="base" hangingPunct="0">
        <a:spcBef>
          <a:spcPct val="0"/>
        </a:spcBef>
        <a:spcAft>
          <a:spcPct val="0"/>
        </a:spcAft>
        <a:defRPr>
          <a:solidFill>
            <a:schemeClr val="tx2"/>
          </a:solidFill>
          <a:latin typeface="Calibri" panose="020F0502020204030204" pitchFamily="34" charset="0"/>
        </a:defRPr>
      </a:lvl7pPr>
      <a:lvl8pPr marL="1371600" algn="ctr" rtl="0" eaLnBrk="0" fontAlgn="base" hangingPunct="0">
        <a:spcBef>
          <a:spcPct val="0"/>
        </a:spcBef>
        <a:spcAft>
          <a:spcPct val="0"/>
        </a:spcAft>
        <a:defRPr>
          <a:solidFill>
            <a:schemeClr val="tx2"/>
          </a:solidFill>
          <a:latin typeface="Calibri" panose="020F0502020204030204" pitchFamily="34" charset="0"/>
        </a:defRPr>
      </a:lvl8pPr>
      <a:lvl9pPr marL="1828800" algn="ctr" rtl="0" eaLnBrk="0" fontAlgn="base" hangingPunct="0">
        <a:spcBef>
          <a:spcPct val="0"/>
        </a:spcBef>
        <a:spcAft>
          <a:spcPct val="0"/>
        </a:spcAft>
        <a:defRPr>
          <a:solidFill>
            <a:schemeClr val="tx2"/>
          </a:solidFill>
          <a:latin typeface="Calibri" panose="020F0502020204030204" pitchFamily="34" charset="0"/>
        </a:defRPr>
      </a:lvl9pPr>
    </p:titleStyle>
    <p:bodyStyle>
      <a:lvl1pPr marL="342900" indent="-342900" algn="l" rtl="0" eaLnBrk="0" fontAlgn="base" hangingPunct="0">
        <a:spcBef>
          <a:spcPct val="20000"/>
        </a:spcBef>
        <a:spcAft>
          <a:spcPct val="0"/>
        </a:spcAft>
        <a:defRPr>
          <a:solidFill>
            <a:schemeClr val="tx1"/>
          </a:solidFill>
          <a:latin typeface="+mn-lt"/>
          <a:ea typeface="+mn-ea"/>
          <a:cs typeface="+mn-cs"/>
        </a:defRPr>
      </a:lvl1pPr>
      <a:lvl2pPr marL="457200" algn="l" rtl="0" eaLnBrk="0" fontAlgn="base" hangingPunct="0">
        <a:spcBef>
          <a:spcPct val="20000"/>
        </a:spcBef>
        <a:spcAft>
          <a:spcPct val="0"/>
        </a:spcAft>
        <a:defRPr>
          <a:solidFill>
            <a:schemeClr val="tx1"/>
          </a:solidFill>
          <a:latin typeface="+mn-lt"/>
          <a:ea typeface="+mn-ea"/>
          <a:cs typeface="+mn-cs"/>
        </a:defRPr>
      </a:lvl2pPr>
      <a:lvl3pPr marL="914400" algn="l" rtl="0" eaLnBrk="0" fontAlgn="base" hangingPunct="0">
        <a:spcBef>
          <a:spcPct val="20000"/>
        </a:spcBef>
        <a:spcAft>
          <a:spcPct val="0"/>
        </a:spcAft>
        <a:defRPr>
          <a:solidFill>
            <a:schemeClr val="tx1"/>
          </a:solidFill>
          <a:latin typeface="+mn-lt"/>
          <a:ea typeface="+mn-ea"/>
          <a:cs typeface="+mn-cs"/>
        </a:defRPr>
      </a:lvl3pPr>
      <a:lvl4pPr marL="1371600" algn="l" rtl="0" eaLnBrk="0" fontAlgn="base" hangingPunct="0">
        <a:spcBef>
          <a:spcPct val="20000"/>
        </a:spcBef>
        <a:spcAft>
          <a:spcPct val="0"/>
        </a:spcAft>
        <a:defRPr>
          <a:solidFill>
            <a:schemeClr val="tx1"/>
          </a:solidFill>
          <a:latin typeface="+mn-lt"/>
          <a:ea typeface="+mn-ea"/>
          <a:cs typeface="+mn-cs"/>
        </a:defRPr>
      </a:lvl4pPr>
      <a:lvl5pPr marL="1828800" algn="l" rtl="0" eaLnBrk="0" fontAlgn="base" hangingPunct="0">
        <a:spcBef>
          <a:spcPct val="20000"/>
        </a:spcBef>
        <a:spcAft>
          <a:spcPct val="0"/>
        </a:spcAft>
        <a:defRPr>
          <a:solidFill>
            <a:schemeClr val="tx1"/>
          </a:solidFill>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9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9/13/2022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9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9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798324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www.trellix.com/en-us/security-awareness/endpoint/what-is-an-endpoint-protection-platform.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s://www.trellix.com/en-us/security-awareness/endpoint/what-is-endpoint-security.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www.trellix.com/en-us/security-awareness/data-protection/how-data-loss-prevention-dlp-technology-works.html"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www.crowdstrike.com/cybersecurity-101/threat-actor/"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hyperlink" Target="https://www.trellix.com/en-us/security-awareness/data-protection/how-data-loss-prevention-dlp-technology-works.html" TargetMode="Externa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3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itgovernance.co.uk/cloud-securit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Information_security"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techopedia.com/definition/4005/layered-security"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csoonline.com/article/3222095/ddos-explained-how-denial-of-service-attacks-are-evolving.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09604" y="1752608"/>
            <a:ext cx="8311661" cy="168592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r>
              <a:rPr lang="en-US" sz="2400" b="1" dirty="0">
                <a:solidFill>
                  <a:srgbClr val="FF0000"/>
                </a:solidFill>
                <a:latin typeface="Times New Roman" pitchFamily="18" charset="0"/>
                <a:cs typeface="Times New Roman" pitchFamily="18" charset="0"/>
              </a:rPr>
              <a:t>                INTRODUCTION TO CYBER SECURITY</a:t>
            </a:r>
          </a:p>
          <a:p>
            <a:r>
              <a:rPr lang="en-US" sz="2400" dirty="0">
                <a:latin typeface="Times New Roman" pitchFamily="18" charset="0"/>
                <a:cs typeface="Times New Roman" pitchFamily="18" charset="0"/>
              </a:rPr>
              <a:t>                                      (Module 1)</a:t>
            </a:r>
          </a:p>
          <a:p>
            <a:r>
              <a:rPr lang="en-US" sz="2400" dirty="0">
                <a:latin typeface="Times New Roman" pitchFamily="18" charset="0"/>
                <a:cs typeface="Times New Roman" pitchFamily="18" charset="0"/>
              </a:rPr>
              <a:t>                                 </a:t>
            </a:r>
          </a:p>
        </p:txBody>
      </p:sp>
      <p:sp>
        <p:nvSpPr>
          <p:cNvPr id="50" name="Date Placeholder 49"/>
          <p:cNvSpPr>
            <a:spLocks noGrp="1"/>
          </p:cNvSpPr>
          <p:nvPr>
            <p:ph type="dt" sz="quarter" idx="10"/>
          </p:nvPr>
        </p:nvSpPr>
        <p:spPr/>
        <p:txBody>
          <a:bodyPr/>
          <a:lstStyle/>
          <a:p>
            <a:pPr>
              <a:defRPr/>
            </a:pPr>
            <a:fld id="{CC51E88F-8C1A-4230-BBF4-E7FC284CDE4C}" type="datetime1">
              <a:rPr lang="en-US"/>
              <a:pPr>
                <a:defRPr/>
              </a:pPr>
              <a:t>9/13/2022</a:t>
            </a:fld>
            <a:endParaRPr lang="en-US" dirty="0"/>
          </a:p>
        </p:txBody>
      </p:sp>
      <p:sp>
        <p:nvSpPr>
          <p:cNvPr id="51" name="Slide Number Placeholder 50"/>
          <p:cNvSpPr>
            <a:spLocks noGrp="1"/>
          </p:cNvSpPr>
          <p:nvPr>
            <p:ph type="sldNum" sz="quarter" idx="12"/>
          </p:nvPr>
        </p:nvSpPr>
        <p:spPr/>
        <p:txBody>
          <a:bodyPr/>
          <a:lstStyle/>
          <a:p>
            <a:pPr>
              <a:defRPr/>
            </a:pPr>
            <a:fld id="{119EE965-15D1-4E54-93F5-A043B98EE764}" type="slidenum">
              <a:rPr lang="en-US"/>
              <a:pPr>
                <a:defRPr/>
              </a:pPr>
              <a:t>1</a:t>
            </a:fld>
            <a:endParaRPr lang="en-US"/>
          </a:p>
        </p:txBody>
      </p:sp>
      <p:sp>
        <p:nvSpPr>
          <p:cNvPr id="7" name="TextBox 6"/>
          <p:cNvSpPr txBox="1"/>
          <p:nvPr/>
        </p:nvSpPr>
        <p:spPr>
          <a:xfrm>
            <a:off x="1066800" y="4515051"/>
            <a:ext cx="8077200" cy="369332"/>
          </a:xfrm>
          <a:prstGeom prst="rect">
            <a:avLst/>
          </a:prstGeom>
          <a:noFill/>
        </p:spPr>
        <p:txBody>
          <a:bodyPr wrap="square" rtlCol="0">
            <a:spAutoFit/>
          </a:bodyPr>
          <a:lstStyle/>
          <a:p>
            <a:r>
              <a:rPr lang="en-US" dirty="0">
                <a:solidFill>
                  <a:srgbClr val="FF0000"/>
                </a:solidFill>
                <a:latin typeface="Times New Roman" pitchFamily="18" charset="0"/>
                <a:cs typeface="Times New Roman" pitchFamily="18" charset="0"/>
              </a:rPr>
              <a:t>                       </a:t>
            </a:r>
            <a:endParaRPr lang="en-US" b="1" dirty="0">
              <a:solidFill>
                <a:srgbClr val="FF0000"/>
              </a:solidFill>
              <a:latin typeface="Times New Roman" pitchFamily="18" charset="0"/>
              <a:cs typeface="Times New Roman" pitchFamily="18" charset="0"/>
            </a:endParaRPr>
          </a:p>
        </p:txBody>
      </p:sp>
    </p:spTree>
    <p:extLst>
      <p:ext uri="{BB962C8B-B14F-4D97-AF65-F5344CB8AC3E}">
        <p14:creationId xmlns:p14="http://schemas.microsoft.com/office/powerpoint/2010/main" val="3754892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Attack</a:t>
            </a:r>
          </a:p>
        </p:txBody>
      </p:sp>
      <p:sp>
        <p:nvSpPr>
          <p:cNvPr id="3" name="Content Placeholder 2"/>
          <p:cNvSpPr>
            <a:spLocks noGrp="1"/>
          </p:cNvSpPr>
          <p:nvPr>
            <p:ph idx="1"/>
          </p:nvPr>
        </p:nvSpPr>
        <p:spPr>
          <a:xfrm>
            <a:off x="457200" y="1600206"/>
            <a:ext cx="8534400" cy="4525963"/>
          </a:xfrm>
        </p:spPr>
        <p:txBody>
          <a:bodyPr>
            <a:normAutofit/>
          </a:bodyPr>
          <a:lstStyle/>
          <a:p>
            <a:r>
              <a:rPr lang="en-US" sz="2400" dirty="0">
                <a:latin typeface="Times New Roman" panose="02020603050405020304" pitchFamily="18" charset="0"/>
                <a:cs typeface="Times New Roman" panose="02020603050405020304" pitchFamily="18" charset="0"/>
              </a:rPr>
              <a:t>SQL (pronounced “sequel”) stands for structured query language; it’s a programming language used to communicate with databases.</a:t>
            </a:r>
          </a:p>
          <a:p>
            <a:r>
              <a:rPr lang="en-US" sz="2400" dirty="0">
                <a:latin typeface="Times New Roman" panose="02020603050405020304" pitchFamily="18" charset="0"/>
                <a:cs typeface="Times New Roman" panose="02020603050405020304" pitchFamily="18" charset="0"/>
              </a:rPr>
              <a:t>Many databases are designed to obey commands written in the </a:t>
            </a:r>
            <a:r>
              <a:rPr lang="en-US" sz="2400" i="1" dirty="0">
                <a:latin typeface="Times New Roman" panose="02020603050405020304" pitchFamily="18" charset="0"/>
                <a:cs typeface="Times New Roman" panose="02020603050405020304" pitchFamily="18" charset="0"/>
              </a:rPr>
              <a:t>Structured Query Language </a:t>
            </a:r>
            <a:r>
              <a:rPr lang="en-US" sz="2400" dirty="0">
                <a:latin typeface="Times New Roman" panose="02020603050405020304" pitchFamily="18" charset="0"/>
                <a:cs typeface="Times New Roman" panose="02020603050405020304" pitchFamily="18" charset="0"/>
              </a:rPr>
              <a:t>(SQL), and many websites that take information from users send that data to SQL databases. </a:t>
            </a:r>
          </a:p>
          <a:p>
            <a:r>
              <a:rPr lang="en-US" sz="2400" dirty="0"/>
              <a:t>An attacker wishing to execute </a:t>
            </a:r>
            <a:r>
              <a:rPr lang="en-US" sz="2400" b="1" dirty="0"/>
              <a:t>SQL injection</a:t>
            </a:r>
            <a:r>
              <a:rPr lang="en-US" sz="2400" dirty="0"/>
              <a:t> manipulates a standard </a:t>
            </a:r>
            <a:r>
              <a:rPr lang="en-US" sz="2400" b="1" dirty="0"/>
              <a:t>SQL</a:t>
            </a:r>
            <a:r>
              <a:rPr lang="en-US" sz="2400" dirty="0"/>
              <a:t> query </a:t>
            </a:r>
            <a:r>
              <a:rPr lang="en-US" sz="2400" dirty="0">
                <a:latin typeface="Times New Roman" panose="02020603050405020304" pitchFamily="18" charset="0"/>
                <a:cs typeface="Times New Roman" panose="02020603050405020304" pitchFamily="18" charset="0"/>
              </a:rPr>
              <a:t>and forces the server that stores the database  to reveal or manipulate information it normally would not.</a:t>
            </a:r>
            <a:r>
              <a:rPr lang="en-US" sz="2400"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2400" y="5029200"/>
            <a:ext cx="3886200" cy="1447800"/>
          </a:xfrm>
          <a:prstGeom prst="rect">
            <a:avLst/>
          </a:prstGeom>
        </p:spPr>
      </p:pic>
    </p:spTree>
    <p:extLst>
      <p:ext uri="{BB962C8B-B14F-4D97-AF65-F5344CB8AC3E}">
        <p14:creationId xmlns:p14="http://schemas.microsoft.com/office/powerpoint/2010/main" val="7995873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solidFill>
                  <a:srgbClr val="FF0000"/>
                </a:solidFill>
              </a:rPr>
              <a:t>                       </a:t>
            </a:r>
            <a:r>
              <a:rPr lang="en-US" sz="3600" dirty="0">
                <a:solidFill>
                  <a:srgbClr val="FF0000"/>
                </a:solidFill>
              </a:rPr>
              <a:t>Endpoint Security</a:t>
            </a:r>
          </a:p>
        </p:txBody>
      </p:sp>
    </p:spTree>
    <p:extLst>
      <p:ext uri="{BB962C8B-B14F-4D97-AF65-F5344CB8AC3E}">
        <p14:creationId xmlns:p14="http://schemas.microsoft.com/office/powerpoint/2010/main" val="16925587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153400" cy="487362"/>
          </a:xfrm>
        </p:spPr>
        <p:txBody>
          <a:bodyPr>
            <a:normAutofit fontScale="90000"/>
          </a:bodyPr>
          <a:lstStyle/>
          <a:p>
            <a:r>
              <a:rPr lang="en-US" dirty="0"/>
              <a:t>Endpoint Security</a:t>
            </a:r>
          </a:p>
        </p:txBody>
      </p:sp>
      <p:sp>
        <p:nvSpPr>
          <p:cNvPr id="3" name="Content Placeholder 2"/>
          <p:cNvSpPr>
            <a:spLocks noGrp="1"/>
          </p:cNvSpPr>
          <p:nvPr>
            <p:ph idx="1"/>
          </p:nvPr>
        </p:nvSpPr>
        <p:spPr>
          <a:xfrm>
            <a:off x="304800" y="1219200"/>
            <a:ext cx="8382000" cy="4906969"/>
          </a:xfrm>
        </p:spPr>
        <p:txBody>
          <a:bodyPr>
            <a:normAutofit lnSpcReduction="10000"/>
          </a:bodyPr>
          <a:lstStyle/>
          <a:p>
            <a:pPr>
              <a:buFont typeface="Wingdings" pitchFamily="2" charset="2"/>
              <a:buChar char="§"/>
            </a:pPr>
            <a:r>
              <a:rPr lang="en-US" sz="2500" dirty="0"/>
              <a:t>An endpoint is any device that is physically an end point on a enterprise network.  Endpoints serve as points of access to an enterprise network.</a:t>
            </a:r>
          </a:p>
          <a:p>
            <a:pPr>
              <a:buFont typeface="Wingdings" pitchFamily="2" charset="2"/>
              <a:buChar char="§"/>
            </a:pPr>
            <a:r>
              <a:rPr lang="en-US" sz="2500" dirty="0"/>
              <a:t>Laptops, desktops, mobile phones, tablets, servers, printer , scanners,  medical and </a:t>
            </a:r>
            <a:r>
              <a:rPr lang="en-US" sz="2500" dirty="0" err="1"/>
              <a:t>IoT</a:t>
            </a:r>
            <a:r>
              <a:rPr lang="en-US" sz="2500" dirty="0"/>
              <a:t> devices can all be considered endpoints.</a:t>
            </a:r>
          </a:p>
          <a:p>
            <a:pPr>
              <a:buFont typeface="Wingdings" pitchFamily="2" charset="2"/>
              <a:buChar char="§"/>
            </a:pPr>
            <a:r>
              <a:rPr lang="en-US" sz="2500" dirty="0"/>
              <a:t>Endpoints are a popular attack vector, and the goal of an attacker is to not only compromise the endpoint but also to gain access to the network and the valuable assets within.</a:t>
            </a:r>
          </a:p>
          <a:p>
            <a:pPr>
              <a:buFont typeface="Wingdings" pitchFamily="2" charset="2"/>
              <a:buChar char="§"/>
            </a:pPr>
            <a:r>
              <a:rPr lang="en-US" sz="2500" dirty="0">
                <a:solidFill>
                  <a:srgbClr val="FF0000"/>
                </a:solidFill>
              </a:rPr>
              <a:t>Endpoint security </a:t>
            </a:r>
            <a:r>
              <a:rPr lang="en-US" sz="2500" dirty="0"/>
              <a:t>enables business to  secure their endpoint devices (that employees use for work purposes ) on a network or in the cloud  from malicious threats and cyber attacks. </a:t>
            </a:r>
          </a:p>
          <a:p>
            <a:pPr>
              <a:buFont typeface="Wingdings" pitchFamily="2" charset="2"/>
              <a:buChar char="§"/>
            </a:pPr>
            <a:endParaRPr lang="en-US" sz="2200" dirty="0"/>
          </a:p>
          <a:p>
            <a:endParaRPr lang="en-US" dirty="0"/>
          </a:p>
        </p:txBody>
      </p:sp>
    </p:spTree>
    <p:extLst>
      <p:ext uri="{BB962C8B-B14F-4D97-AF65-F5344CB8AC3E}">
        <p14:creationId xmlns:p14="http://schemas.microsoft.com/office/powerpoint/2010/main" val="20359350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153400" cy="487362"/>
          </a:xfrm>
        </p:spPr>
        <p:txBody>
          <a:bodyPr>
            <a:normAutofit fontScale="90000"/>
          </a:bodyPr>
          <a:lstStyle/>
          <a:p>
            <a:r>
              <a:rPr lang="en-US" dirty="0"/>
              <a:t>Endpoint Security</a:t>
            </a:r>
          </a:p>
        </p:txBody>
      </p:sp>
      <p:sp>
        <p:nvSpPr>
          <p:cNvPr id="3" name="Content Placeholder 2"/>
          <p:cNvSpPr>
            <a:spLocks noGrp="1"/>
          </p:cNvSpPr>
          <p:nvPr>
            <p:ph idx="1"/>
          </p:nvPr>
        </p:nvSpPr>
        <p:spPr>
          <a:xfrm>
            <a:off x="304800" y="1219200"/>
            <a:ext cx="8382000" cy="4906969"/>
          </a:xfrm>
        </p:spPr>
        <p:txBody>
          <a:bodyPr>
            <a:normAutofit lnSpcReduction="10000"/>
          </a:bodyPr>
          <a:lstStyle/>
          <a:p>
            <a:r>
              <a:rPr lang="en-US" sz="2200" dirty="0"/>
              <a:t>Endpoint security plays a crucial role for businesses, ensuring critical systems, intellectual property, customer data, employees, and guests are protected from </a:t>
            </a:r>
            <a:r>
              <a:rPr lang="en-US" sz="2200" dirty="0" err="1"/>
              <a:t>ransomware</a:t>
            </a:r>
            <a:r>
              <a:rPr lang="en-US" sz="2200" dirty="0"/>
              <a:t>, phishing, malware, and other cyber attacks.</a:t>
            </a:r>
          </a:p>
          <a:p>
            <a:r>
              <a:rPr lang="en-US" sz="2200" dirty="0"/>
              <a:t>Without these endpoint protections in place, businesses could lose access to their valuable data, risking the very survival of their business. Repeat infections can also lead to costly downtime and the allocation of resources to remediating issues over critical business goals.</a:t>
            </a:r>
          </a:p>
          <a:p>
            <a:r>
              <a:rPr lang="en-US" sz="2400" dirty="0"/>
              <a:t>As the volume and sophistication of </a:t>
            </a:r>
            <a:r>
              <a:rPr lang="en-US" sz="2400" dirty="0" err="1"/>
              <a:t>cybersecurity</a:t>
            </a:r>
            <a:r>
              <a:rPr lang="en-US" sz="2400" dirty="0"/>
              <a:t> threats have steadily grown, so has the need for more advanced endpoint security solutions. Today’s endpoint protection systems are designed to quickly detect, analyze, block, and contain attacks in progress.</a:t>
            </a:r>
          </a:p>
          <a:p>
            <a:endParaRPr lang="en-US" sz="2200" dirty="0"/>
          </a:p>
          <a:p>
            <a:pPr>
              <a:buFont typeface="Wingdings" pitchFamily="2" charset="2"/>
              <a:buChar char="§"/>
            </a:pPr>
            <a:endParaRPr lang="en-US" sz="2200" dirty="0"/>
          </a:p>
          <a:p>
            <a:endParaRPr lang="en-US" dirty="0"/>
          </a:p>
        </p:txBody>
      </p:sp>
    </p:spTree>
    <p:extLst>
      <p:ext uri="{BB962C8B-B14F-4D97-AF65-F5344CB8AC3E}">
        <p14:creationId xmlns:p14="http://schemas.microsoft.com/office/powerpoint/2010/main" val="22760713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endpoint security is important?</a:t>
            </a:r>
          </a:p>
        </p:txBody>
      </p:sp>
      <p:sp>
        <p:nvSpPr>
          <p:cNvPr id="3" name="Content Placeholder 2"/>
          <p:cNvSpPr>
            <a:spLocks noGrp="1"/>
          </p:cNvSpPr>
          <p:nvPr>
            <p:ph idx="1"/>
          </p:nvPr>
        </p:nvSpPr>
        <p:spPr/>
        <p:txBody>
          <a:bodyPr>
            <a:normAutofit fontScale="92500" lnSpcReduction="20000"/>
          </a:bodyPr>
          <a:lstStyle/>
          <a:p>
            <a:r>
              <a:rPr lang="en-US" sz="2200" dirty="0"/>
              <a:t>In today’s business world, data is  the most valuable asset of a company —and to lose that data, or access to that data, could put the entire business at risk.</a:t>
            </a:r>
          </a:p>
          <a:p>
            <a:r>
              <a:rPr lang="en-US" sz="2200" dirty="0"/>
              <a:t>Businesses have also had to deal with not only a growing number of endpoints, but also a rise in the number of types of endpoints.</a:t>
            </a:r>
          </a:p>
          <a:p>
            <a:r>
              <a:rPr lang="en-US" sz="2400" dirty="0"/>
              <a:t>An endpoint security strategy is essential because </a:t>
            </a:r>
            <a:r>
              <a:rPr lang="en-US" sz="2400" b="1" dirty="0"/>
              <a:t>every remote endpoint can be the entry point for an attack</a:t>
            </a:r>
            <a:r>
              <a:rPr lang="en-US" sz="2400" dirty="0"/>
              <a:t>, and the </a:t>
            </a:r>
            <a:r>
              <a:rPr lang="en-US" sz="2400" b="1" dirty="0"/>
              <a:t>number of endpoints is only increasing</a:t>
            </a:r>
            <a:r>
              <a:rPr lang="en-US" sz="2400" dirty="0"/>
              <a:t> with the rapid pandemic-related shift to remote work. </a:t>
            </a:r>
          </a:p>
          <a:p>
            <a:r>
              <a:rPr lang="en-US" sz="2200" dirty="0"/>
              <a:t>The attack surface is also becoming more complex: Hackers are constantly devising new methods to gain access, steal information, or compromise systems. It has been found Hackers launch a </a:t>
            </a:r>
            <a:r>
              <a:rPr lang="en-US" sz="2200" dirty="0" err="1"/>
              <a:t>cyberattack</a:t>
            </a:r>
            <a:r>
              <a:rPr lang="en-US" sz="2200" dirty="0"/>
              <a:t> every 39 seconds, with a daily total of 2,244 attacks.</a:t>
            </a:r>
          </a:p>
          <a:p>
            <a:r>
              <a:rPr lang="en-US" sz="2200" dirty="0"/>
              <a:t>So endpoint security plays a crucial role for businesses, ensuring critical systems, intellectual property, customer data, employees, and guests are protected from </a:t>
            </a:r>
            <a:r>
              <a:rPr lang="en-US" sz="2200" dirty="0" err="1"/>
              <a:t>ransomware</a:t>
            </a:r>
            <a:r>
              <a:rPr lang="en-US" sz="2200" dirty="0"/>
              <a:t>, phishing, malware, and other </a:t>
            </a:r>
            <a:r>
              <a:rPr lang="en-US" sz="2200" dirty="0" err="1"/>
              <a:t>cyberattacks</a:t>
            </a:r>
            <a:r>
              <a:rPr lang="en-US" sz="2200" dirty="0"/>
              <a:t>.</a:t>
            </a:r>
          </a:p>
          <a:p>
            <a:endParaRPr lang="en-US" sz="2200" dirty="0"/>
          </a:p>
        </p:txBody>
      </p:sp>
    </p:spTree>
    <p:extLst>
      <p:ext uri="{BB962C8B-B14F-4D97-AF65-F5344CB8AC3E}">
        <p14:creationId xmlns:p14="http://schemas.microsoft.com/office/powerpoint/2010/main" val="31409258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Endpoint Security</a:t>
            </a:r>
          </a:p>
        </p:txBody>
      </p:sp>
      <p:sp>
        <p:nvSpPr>
          <p:cNvPr id="3" name="Content Placeholder 2"/>
          <p:cNvSpPr>
            <a:spLocks noGrp="1"/>
          </p:cNvSpPr>
          <p:nvPr>
            <p:ph idx="1"/>
          </p:nvPr>
        </p:nvSpPr>
        <p:spPr/>
        <p:txBody>
          <a:bodyPr>
            <a:normAutofit fontScale="77500" lnSpcReduction="20000"/>
          </a:bodyPr>
          <a:lstStyle/>
          <a:p>
            <a:r>
              <a:rPr lang="en-US" b="1" dirty="0"/>
              <a:t>Protecting all endpoints:</a:t>
            </a:r>
            <a:r>
              <a:rPr lang="en-US" dirty="0"/>
              <a:t> As employees now connect via not only a growing number of endpoints but also different types of devices, it is vital for organizations to ensure they do so securely. They also need to ensure that the data on those devices is secure and cannot be lost or stolen.</a:t>
            </a:r>
          </a:p>
          <a:p>
            <a:r>
              <a:rPr lang="en-US" b="1" dirty="0"/>
              <a:t>Securing remote working:</a:t>
            </a:r>
            <a:r>
              <a:rPr lang="en-US" dirty="0"/>
              <a:t>  Every remote endpoint can be the entry point for an attack, and the number of endpoints is only increasing with new ways of getting work done, such as bring your own device (BYOD) and remote working policies.</a:t>
            </a:r>
          </a:p>
          <a:p>
            <a:r>
              <a:rPr lang="en-US" b="1" dirty="0"/>
              <a:t>Sophisticated threat protection:</a:t>
            </a:r>
            <a:r>
              <a:rPr lang="en-US" dirty="0"/>
              <a:t> Hackers are constantly devising new ways of gaining access to corporate networks, stealing data, and manipulating employees into giving up sensitive information.</a:t>
            </a:r>
          </a:p>
        </p:txBody>
      </p:sp>
    </p:spTree>
    <p:extLst>
      <p:ext uri="{BB962C8B-B14F-4D97-AF65-F5344CB8AC3E}">
        <p14:creationId xmlns:p14="http://schemas.microsoft.com/office/powerpoint/2010/main" val="3731748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500" dirty="0"/>
              <a:t>Different types of  endpoint security solutions?</a:t>
            </a:r>
          </a:p>
        </p:txBody>
      </p:sp>
      <p:sp>
        <p:nvSpPr>
          <p:cNvPr id="3" name="Content Placeholder 2"/>
          <p:cNvSpPr>
            <a:spLocks noGrp="1"/>
          </p:cNvSpPr>
          <p:nvPr>
            <p:ph idx="1"/>
          </p:nvPr>
        </p:nvSpPr>
        <p:spPr/>
        <p:txBody>
          <a:bodyPr/>
          <a:lstStyle/>
          <a:p>
            <a:r>
              <a:rPr lang="en-US" dirty="0"/>
              <a:t>Endpoint protection Platform (EPP)</a:t>
            </a:r>
          </a:p>
          <a:p>
            <a:r>
              <a:rPr lang="en-US" dirty="0"/>
              <a:t>Endpoint Detection and Remediation (EDR)</a:t>
            </a:r>
          </a:p>
          <a:p>
            <a:r>
              <a:rPr lang="en-US" dirty="0"/>
              <a:t>Extended detection and response (XDR)</a:t>
            </a:r>
          </a:p>
          <a:p>
            <a:endParaRPr lang="en-US" dirty="0"/>
          </a:p>
        </p:txBody>
      </p:sp>
    </p:spTree>
    <p:extLst>
      <p:ext uri="{BB962C8B-B14F-4D97-AF65-F5344CB8AC3E}">
        <p14:creationId xmlns:p14="http://schemas.microsoft.com/office/powerpoint/2010/main" val="15315183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001000" cy="792162"/>
          </a:xfrm>
        </p:spPr>
        <p:txBody>
          <a:bodyPr>
            <a:normAutofit fontScale="90000"/>
          </a:bodyPr>
          <a:lstStyle/>
          <a:p>
            <a:r>
              <a:rPr lang="en-US" dirty="0"/>
              <a:t>Endpoint protection Platform (EPP)</a:t>
            </a:r>
            <a:br>
              <a:rPr lang="en-US" dirty="0"/>
            </a:br>
            <a:endParaRPr lang="en-US" dirty="0"/>
          </a:p>
        </p:txBody>
      </p:sp>
      <p:sp>
        <p:nvSpPr>
          <p:cNvPr id="3" name="Content Placeholder 2"/>
          <p:cNvSpPr>
            <a:spLocks noGrp="1"/>
          </p:cNvSpPr>
          <p:nvPr>
            <p:ph idx="1"/>
          </p:nvPr>
        </p:nvSpPr>
        <p:spPr>
          <a:xfrm>
            <a:off x="304800" y="1371600"/>
            <a:ext cx="8610600" cy="4525963"/>
          </a:xfrm>
        </p:spPr>
        <p:txBody>
          <a:bodyPr>
            <a:normAutofit fontScale="70000" lnSpcReduction="20000"/>
          </a:bodyPr>
          <a:lstStyle/>
          <a:p>
            <a:r>
              <a:rPr lang="en-US" dirty="0"/>
              <a:t>Endpoint protection provides essential security for many types of endpoints, from smart phones to printers. </a:t>
            </a:r>
          </a:p>
          <a:p>
            <a:r>
              <a:rPr lang="en-US" dirty="0"/>
              <a:t>An endpoint protection platform (EPP) includes multiple endpoint protection technologies integrated into the platform. So, EPP is an integrated suite of endpoint protection technologies—such as  anti-malware signature scanning (antivirus), web browser security,  credential theft monitoring, intrusion prevention, and data loss prevention—that detects and stops a variety of threats at the endpoint.</a:t>
            </a:r>
          </a:p>
          <a:p>
            <a:r>
              <a:rPr lang="en-US" dirty="0"/>
              <a:t>An endpoint protection platform provides a framework for data sharing between endpoint protection technologies.</a:t>
            </a:r>
          </a:p>
          <a:p>
            <a:r>
              <a:rPr lang="en-US" dirty="0"/>
              <a:t>This provides a more effective approach than a collection of </a:t>
            </a:r>
            <a:r>
              <a:rPr lang="en-US" dirty="0" err="1"/>
              <a:t>siloed</a:t>
            </a:r>
            <a:r>
              <a:rPr lang="en-US" dirty="0"/>
              <a:t> security products that lack the ability to communicate.</a:t>
            </a:r>
          </a:p>
          <a:p>
            <a:r>
              <a:rPr lang="en-US" dirty="0"/>
              <a:t> </a:t>
            </a:r>
            <a:r>
              <a:rPr lang="en-US" b="1" u="sng" dirty="0">
                <a:hlinkClick r:id="rId2"/>
              </a:rPr>
              <a:t>Endpoint protection platforms</a:t>
            </a:r>
            <a:r>
              <a:rPr lang="en-US" dirty="0"/>
              <a:t> (EPP) work by examining files as they enter the network. </a:t>
            </a:r>
          </a:p>
          <a:p>
            <a:endParaRPr lang="en-US" dirty="0"/>
          </a:p>
        </p:txBody>
      </p:sp>
    </p:spTree>
    <p:extLst>
      <p:ext uri="{BB962C8B-B14F-4D97-AF65-F5344CB8AC3E}">
        <p14:creationId xmlns:p14="http://schemas.microsoft.com/office/powerpoint/2010/main" val="3646823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500" dirty="0"/>
              <a:t>EPP versus individual endpoint products</a:t>
            </a:r>
          </a:p>
        </p:txBody>
      </p:sp>
      <p:sp>
        <p:nvSpPr>
          <p:cNvPr id="3" name="Content Placeholder 2"/>
          <p:cNvSpPr>
            <a:spLocks noGrp="1"/>
          </p:cNvSpPr>
          <p:nvPr>
            <p:ph idx="1"/>
          </p:nvPr>
        </p:nvSpPr>
        <p:spPr/>
        <p:txBody>
          <a:bodyPr>
            <a:normAutofit fontScale="62500" lnSpcReduction="20000"/>
          </a:bodyPr>
          <a:lstStyle/>
          <a:p>
            <a:r>
              <a:rPr lang="en-US" dirty="0"/>
              <a:t>There are multiple categories of </a:t>
            </a:r>
            <a:r>
              <a:rPr lang="en-US" b="1" dirty="0">
                <a:hlinkClick r:id="rId2"/>
              </a:rPr>
              <a:t>endpoint security</a:t>
            </a:r>
            <a:r>
              <a:rPr lang="en-US" dirty="0"/>
              <a:t> products. Some common ones include anti-malware, web browser security, mobile device security, embedded device security, and endpoint detection and response (EDR). These different products help to protect a variety of endpoints, including servers, desktops, laptops, smartphones, and embedded devices such as printers and routers.</a:t>
            </a:r>
          </a:p>
          <a:p>
            <a:r>
              <a:rPr lang="en-US" dirty="0"/>
              <a:t>The challenge of individual endpoint security products is the difficulty of managing them all effectively. IT departments often monitor multiple endpoint solutions. These individual applications all have different interfaces, requiring employees to switch between screens, decreasing effectiveness.</a:t>
            </a:r>
          </a:p>
          <a:p>
            <a:r>
              <a:rPr lang="en-US" dirty="0"/>
              <a:t>Siloed point products (i.e., individual endpoint products) also may not be able to exchange data, which wastes the opportunity for deeper analysis of security issues. </a:t>
            </a:r>
          </a:p>
          <a:p>
            <a:r>
              <a:rPr lang="en-US" dirty="0"/>
              <a:t>A more integrated and centralized approach to endpoint security is an endpoint protection platform (EPP). An EPP provides multiple endpoint security technologies and remediation capabilities in one place.</a:t>
            </a:r>
          </a:p>
          <a:p>
            <a:endParaRPr lang="en-US" dirty="0"/>
          </a:p>
        </p:txBody>
      </p:sp>
    </p:spTree>
    <p:extLst>
      <p:ext uri="{BB962C8B-B14F-4D97-AF65-F5344CB8AC3E}">
        <p14:creationId xmlns:p14="http://schemas.microsoft.com/office/powerpoint/2010/main" val="29655060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077200" cy="715962"/>
          </a:xfrm>
        </p:spPr>
        <p:txBody>
          <a:bodyPr>
            <a:normAutofit fontScale="90000"/>
          </a:bodyPr>
          <a:lstStyle/>
          <a:p>
            <a:r>
              <a:rPr lang="en-US" sz="3900" dirty="0"/>
              <a:t>Endpoint Detection and Remediation (EDR)</a:t>
            </a:r>
            <a:br>
              <a:rPr lang="en-US" dirty="0"/>
            </a:br>
            <a:endParaRPr lang="en-US" dirty="0"/>
          </a:p>
        </p:txBody>
      </p:sp>
      <p:sp>
        <p:nvSpPr>
          <p:cNvPr id="3" name="Content Placeholder 2"/>
          <p:cNvSpPr>
            <a:spLocks noGrp="1"/>
          </p:cNvSpPr>
          <p:nvPr>
            <p:ph idx="1"/>
          </p:nvPr>
        </p:nvSpPr>
        <p:spPr>
          <a:xfrm>
            <a:off x="0" y="1600200"/>
            <a:ext cx="9144000" cy="4525963"/>
          </a:xfrm>
        </p:spPr>
        <p:txBody>
          <a:bodyPr>
            <a:normAutofit fontScale="92500" lnSpcReduction="20000"/>
          </a:bodyPr>
          <a:lstStyle/>
          <a:p>
            <a:r>
              <a:rPr lang="en-US" dirty="0"/>
              <a:t>Endpoint detection and response (EDR) is an integrated endpoint security solution that combines real-time continuous monitoring and collection of endpoint data with rules-based automated response and analysis capabilities.</a:t>
            </a:r>
          </a:p>
          <a:p>
            <a:r>
              <a:rPr lang="en-US" dirty="0"/>
              <a:t>Instead, it continuously monitors all files and applications that enter a device.</a:t>
            </a:r>
          </a:p>
          <a:p>
            <a:r>
              <a:rPr lang="en-US" dirty="0"/>
              <a:t>EDR solutions can also detect threats beyond just signature based attacks.</a:t>
            </a:r>
          </a:p>
          <a:p>
            <a:r>
              <a:rPr lang="en-US" dirty="0" err="1"/>
              <a:t>Fileless</a:t>
            </a:r>
            <a:r>
              <a:rPr lang="en-US" dirty="0"/>
              <a:t> malware, </a:t>
            </a:r>
            <a:r>
              <a:rPr lang="en-US" dirty="0" err="1"/>
              <a:t>ransomware</a:t>
            </a:r>
            <a:r>
              <a:rPr lang="en-US" dirty="0"/>
              <a:t>, polymorphic attacks, and more can be detected using EDR solutions.</a:t>
            </a:r>
          </a:p>
        </p:txBody>
      </p:sp>
    </p:spTree>
    <p:extLst>
      <p:ext uri="{BB962C8B-B14F-4D97-AF65-F5344CB8AC3E}">
        <p14:creationId xmlns:p14="http://schemas.microsoft.com/office/powerpoint/2010/main" val="25302400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Endpoint Detection and Remediation (EDR)</a:t>
            </a:r>
            <a:br>
              <a:rPr lang="en-US" sz="3000" dirty="0"/>
            </a:br>
            <a:endParaRPr lang="en-US" sz="3000" dirty="0"/>
          </a:p>
        </p:txBody>
      </p:sp>
      <p:sp>
        <p:nvSpPr>
          <p:cNvPr id="3" name="Content Placeholder 2"/>
          <p:cNvSpPr>
            <a:spLocks noGrp="1"/>
          </p:cNvSpPr>
          <p:nvPr>
            <p:ph idx="1"/>
          </p:nvPr>
        </p:nvSpPr>
        <p:spPr/>
        <p:txBody>
          <a:bodyPr>
            <a:normAutofit lnSpcReduction="10000"/>
          </a:bodyPr>
          <a:lstStyle/>
          <a:p>
            <a:pPr marL="0" indent="0">
              <a:buNone/>
            </a:pPr>
            <a:r>
              <a:rPr lang="en-US" dirty="0"/>
              <a:t>The primary functions of an EDR security system are to:</a:t>
            </a:r>
          </a:p>
          <a:p>
            <a:pPr lvl="1">
              <a:buFont typeface="Wingdings" pitchFamily="2" charset="2"/>
              <a:buChar char="Ø"/>
            </a:pPr>
            <a:r>
              <a:rPr lang="en-US" dirty="0"/>
              <a:t>Monitor and collect activity data from endpoints that could indicate a threat</a:t>
            </a:r>
          </a:p>
          <a:p>
            <a:pPr lvl="1">
              <a:buFont typeface="Wingdings" pitchFamily="2" charset="2"/>
              <a:buChar char="Ø"/>
            </a:pPr>
            <a:r>
              <a:rPr lang="en-US" dirty="0"/>
              <a:t>Analyze this data to identify threat patterns</a:t>
            </a:r>
          </a:p>
          <a:p>
            <a:pPr lvl="1">
              <a:buFont typeface="Wingdings" pitchFamily="2" charset="2"/>
              <a:buChar char="Ø"/>
            </a:pPr>
            <a:r>
              <a:rPr lang="en-US" dirty="0"/>
              <a:t>Automatically respond to identified threats to remove or contain them, and notify security personnel</a:t>
            </a:r>
          </a:p>
          <a:p>
            <a:pPr lvl="1">
              <a:buFont typeface="Wingdings" pitchFamily="2" charset="2"/>
              <a:buChar char="Ø"/>
            </a:pPr>
            <a:r>
              <a:rPr lang="en-US" dirty="0"/>
              <a:t>Forensics and analysis tools to research identified threats and search for suspicious activities</a:t>
            </a:r>
          </a:p>
          <a:p>
            <a:endParaRPr lang="en-US" dirty="0"/>
          </a:p>
        </p:txBody>
      </p:sp>
    </p:spTree>
    <p:extLst>
      <p:ext uri="{BB962C8B-B14F-4D97-AF65-F5344CB8AC3E}">
        <p14:creationId xmlns:p14="http://schemas.microsoft.com/office/powerpoint/2010/main" val="170533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400" dirty="0">
                <a:latin typeface="Times New Roman" pitchFamily="18" charset="0"/>
                <a:cs typeface="Times New Roman" pitchFamily="18" charset="0"/>
              </a:rPr>
              <a:t>Cyber crime is an activity done using computers and internet. We can say that it is an unlawful acts wherein the computer either a tool or target or both.</a:t>
            </a:r>
          </a:p>
          <a:p>
            <a:pPr>
              <a:buFont typeface="Wingdings" pitchFamily="2" charset="2"/>
              <a:buChar char="Ø"/>
            </a:pPr>
            <a:endParaRPr lang="en-US" sz="2400" dirty="0">
              <a:latin typeface="Times New Roman" pitchFamily="18" charset="0"/>
              <a:cs typeface="Times New Roman" pitchFamily="18" charset="0"/>
            </a:endParaRPr>
          </a:p>
        </p:txBody>
      </p:sp>
      <p:sp>
        <p:nvSpPr>
          <p:cNvPr id="4" name="Title 5"/>
          <p:cNvSpPr txBox="1">
            <a:spLocks/>
          </p:cNvSpPr>
          <p:nvPr/>
        </p:nvSpPr>
        <p:spPr bwMode="auto">
          <a:xfrm>
            <a:off x="304800" y="3810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Cyber crime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2667000"/>
            <a:ext cx="6400800" cy="3733800"/>
          </a:xfrm>
          <a:prstGeom prst="rect">
            <a:avLst/>
          </a:prstGeom>
        </p:spPr>
      </p:pic>
    </p:spTree>
    <p:extLst>
      <p:ext uri="{BB962C8B-B14F-4D97-AF65-F5344CB8AC3E}">
        <p14:creationId xmlns:p14="http://schemas.microsoft.com/office/powerpoint/2010/main" val="29012936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229600" cy="1143000"/>
          </a:xfrm>
        </p:spPr>
        <p:txBody>
          <a:bodyPr>
            <a:normAutofit fontScale="90000"/>
          </a:bodyPr>
          <a:lstStyle/>
          <a:p>
            <a:r>
              <a:rPr lang="en-US" dirty="0"/>
              <a:t>Key components of EDR security</a:t>
            </a:r>
            <a:br>
              <a:rPr lang="en-US" dirty="0"/>
            </a:br>
            <a:br>
              <a:rPr lang="en-US" dirty="0"/>
            </a:br>
            <a:endParaRPr lang="en-US" dirty="0"/>
          </a:p>
        </p:txBody>
      </p:sp>
      <p:sp>
        <p:nvSpPr>
          <p:cNvPr id="3" name="Content Placeholder 2"/>
          <p:cNvSpPr>
            <a:spLocks noGrp="1"/>
          </p:cNvSpPr>
          <p:nvPr>
            <p:ph idx="1"/>
          </p:nvPr>
        </p:nvSpPr>
        <p:spPr/>
        <p:txBody>
          <a:bodyPr>
            <a:normAutofit fontScale="62500" lnSpcReduction="20000"/>
          </a:bodyPr>
          <a:lstStyle/>
          <a:p>
            <a:r>
              <a:rPr lang="en-US" dirty="0"/>
              <a:t>EDR security provides an integrated hub for the collection, correlation, and analysis of endpoint data, as well as for coordinating alerts and responses to immediate threats. EDR tools have three basic components:</a:t>
            </a:r>
          </a:p>
          <a:p>
            <a:r>
              <a:rPr lang="en-US" b="1" dirty="0"/>
              <a:t>Endpoint data collection agents.</a:t>
            </a:r>
            <a:r>
              <a:rPr lang="en-US" dirty="0"/>
              <a:t> Software agents conduct endpoint monitoring and collect data—such as processes, connections, volume of activity, and data transfers—into a central database.</a:t>
            </a:r>
          </a:p>
          <a:p>
            <a:r>
              <a:rPr lang="en-US" b="1" dirty="0"/>
              <a:t>Automated response.</a:t>
            </a:r>
            <a:r>
              <a:rPr lang="en-US" dirty="0"/>
              <a:t> Pre-configured rules in an EDR solution can recognize when incoming data indicates a known type of security breach and triggers an automatic response, such as to log off the end user or send an alert to a staff member.</a:t>
            </a:r>
          </a:p>
          <a:p>
            <a:r>
              <a:rPr lang="en-US" b="1" dirty="0"/>
              <a:t>Analysis and forensics.</a:t>
            </a:r>
            <a:r>
              <a:rPr lang="en-US" dirty="0"/>
              <a:t> An endpoint detection and response system may incorporate both real-time analytics, for rapid diagnosis of threats that do not quite fit the pre-configured rules, and forensics tools for threat hunting or conducting a post-mortem analysis of an attack.</a:t>
            </a:r>
          </a:p>
          <a:p>
            <a:endParaRPr lang="en-US" dirty="0"/>
          </a:p>
        </p:txBody>
      </p:sp>
    </p:spTree>
    <p:extLst>
      <p:ext uri="{BB962C8B-B14F-4D97-AF65-F5344CB8AC3E}">
        <p14:creationId xmlns:p14="http://schemas.microsoft.com/office/powerpoint/2010/main" val="36301190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153400" cy="792162"/>
          </a:xfrm>
        </p:spPr>
        <p:txBody>
          <a:bodyPr>
            <a:normAutofit fontScale="90000"/>
          </a:bodyPr>
          <a:lstStyle/>
          <a:p>
            <a:r>
              <a:rPr lang="en-US" sz="3900" dirty="0"/>
              <a:t>Extended detection and response (XDR)</a:t>
            </a:r>
            <a:br>
              <a:rPr lang="en-US" dirty="0"/>
            </a:br>
            <a:endParaRPr lang="en-US" dirty="0"/>
          </a:p>
        </p:txBody>
      </p:sp>
      <p:sp>
        <p:nvSpPr>
          <p:cNvPr id="3" name="Content Placeholder 2"/>
          <p:cNvSpPr>
            <a:spLocks noGrp="1"/>
          </p:cNvSpPr>
          <p:nvPr>
            <p:ph idx="1"/>
          </p:nvPr>
        </p:nvSpPr>
        <p:spPr>
          <a:xfrm>
            <a:off x="457200" y="1600206"/>
            <a:ext cx="8534400" cy="4525963"/>
          </a:xfrm>
        </p:spPr>
        <p:txBody>
          <a:bodyPr>
            <a:normAutofit fontScale="92500"/>
          </a:bodyPr>
          <a:lstStyle/>
          <a:p>
            <a:r>
              <a:rPr lang="en-US" dirty="0"/>
              <a:t>Where EDR improved on malware detection over antivirus capabilities, XDR extends EDR's scope to include more deployed security solutions.</a:t>
            </a:r>
          </a:p>
          <a:p>
            <a:r>
              <a:rPr lang="en-US" dirty="0"/>
              <a:t>XDR has more capabilities than EDR.</a:t>
            </a:r>
          </a:p>
          <a:p>
            <a:r>
              <a:rPr lang="en-US" dirty="0"/>
              <a:t>It utilizes the latest and current technologies to provide higher visibility and collect and correlate threat information.</a:t>
            </a:r>
          </a:p>
          <a:p>
            <a:r>
              <a:rPr lang="en-US" dirty="0"/>
              <a:t>It employs analytics and automation to detect today's and future attacks.</a:t>
            </a:r>
          </a:p>
        </p:txBody>
      </p:sp>
    </p:spTree>
    <p:extLst>
      <p:ext uri="{BB962C8B-B14F-4D97-AF65-F5344CB8AC3E}">
        <p14:creationId xmlns:p14="http://schemas.microsoft.com/office/powerpoint/2010/main" val="21878737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endpoint security works?</a:t>
            </a:r>
          </a:p>
        </p:txBody>
      </p:sp>
      <p:sp>
        <p:nvSpPr>
          <p:cNvPr id="3" name="Content Placeholder 2"/>
          <p:cNvSpPr>
            <a:spLocks noGrp="1"/>
          </p:cNvSpPr>
          <p:nvPr>
            <p:ph idx="1"/>
          </p:nvPr>
        </p:nvSpPr>
        <p:spPr/>
        <p:txBody>
          <a:bodyPr>
            <a:normAutofit fontScale="70000" lnSpcReduction="20000"/>
          </a:bodyPr>
          <a:lstStyle/>
          <a:p>
            <a:pPr>
              <a:buFont typeface="Wingdings" pitchFamily="2" charset="2"/>
              <a:buChar char="Ø"/>
            </a:pPr>
            <a:r>
              <a:rPr lang="en-US" dirty="0"/>
              <a:t>Endpoint protection solutions work by examining files, processes, and system activity for suspicious or malicious indicators.</a:t>
            </a:r>
          </a:p>
          <a:p>
            <a:pPr>
              <a:buFont typeface="Wingdings" pitchFamily="2" charset="2"/>
              <a:buChar char="Ø"/>
            </a:pPr>
            <a:r>
              <a:rPr lang="en-US" dirty="0"/>
              <a:t>Endpoint protection solutions offer a centralized management console from which administrators can connect to all the endpoints in their enterprise network. It helps administrator  to control security for each endpoint device remotely. </a:t>
            </a:r>
          </a:p>
          <a:p>
            <a:pPr>
              <a:buFont typeface="Wingdings" pitchFamily="2" charset="2"/>
              <a:buChar char="Ø"/>
            </a:pPr>
            <a:r>
              <a:rPr lang="en-US" dirty="0"/>
              <a:t>This is achieved by leveraging either an on-premise, hybrid, or cloud approach.</a:t>
            </a:r>
          </a:p>
          <a:p>
            <a:pPr>
              <a:buFont typeface="Wingdings" pitchFamily="2" charset="2"/>
              <a:buChar char="Ø"/>
            </a:pPr>
            <a:r>
              <a:rPr lang="en-US" dirty="0"/>
              <a:t>The “Traditional or legacy” approach is often used to describe on-premise security posture that is dependent  on a locally hosted data center from which security is delivered.</a:t>
            </a:r>
          </a:p>
          <a:p>
            <a:pPr>
              <a:buFont typeface="Wingdings" pitchFamily="2" charset="2"/>
              <a:buChar char="Ø"/>
            </a:pPr>
            <a:r>
              <a:rPr lang="en-US" dirty="0"/>
              <a:t>A “Cloud-native” solution built in and for the cloud. Administrators can remotely monitor and manage endpoints through a centralized management console that is hosted in the cloud and connects to devices remotely via an agent on the endpoint.</a:t>
            </a:r>
          </a:p>
        </p:txBody>
      </p:sp>
    </p:spTree>
    <p:extLst>
      <p:ext uri="{BB962C8B-B14F-4D97-AF65-F5344CB8AC3E}">
        <p14:creationId xmlns:p14="http://schemas.microsoft.com/office/powerpoint/2010/main" val="38640339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638"/>
            <a:ext cx="7620000" cy="487362"/>
          </a:xfrm>
        </p:spPr>
        <p:txBody>
          <a:bodyPr>
            <a:normAutofit fontScale="90000"/>
          </a:bodyPr>
          <a:lstStyle/>
          <a:p>
            <a:r>
              <a:rPr lang="en-US" dirty="0"/>
              <a:t>Endpoint security </a:t>
            </a:r>
            <a:r>
              <a:rPr lang="en-US" dirty="0" err="1"/>
              <a:t>vs</a:t>
            </a:r>
            <a:r>
              <a:rPr lang="en-US" dirty="0"/>
              <a:t> antivirus</a:t>
            </a:r>
          </a:p>
        </p:txBody>
      </p:sp>
      <p:sp>
        <p:nvSpPr>
          <p:cNvPr id="3" name="Content Placeholder 2"/>
          <p:cNvSpPr>
            <a:spLocks noGrp="1"/>
          </p:cNvSpPr>
          <p:nvPr>
            <p:ph idx="1"/>
          </p:nvPr>
        </p:nvSpPr>
        <p:spPr>
          <a:xfrm>
            <a:off x="76200" y="1066800"/>
            <a:ext cx="8991600" cy="5562600"/>
          </a:xfrm>
        </p:spPr>
        <p:txBody>
          <a:bodyPr>
            <a:noAutofit/>
          </a:bodyPr>
          <a:lstStyle/>
          <a:p>
            <a:r>
              <a:rPr lang="en-US" sz="2000" dirty="0"/>
              <a:t>Antivirus is one of the components of endpoint security. In comparison, endpoint security is a much wider (broader) concept including not just antivirus but many security tools (like Firewall, HIPS system, </a:t>
            </a:r>
            <a:r>
              <a:rPr lang="en-US" sz="2000" dirty="0" err="1"/>
              <a:t>Allowlisting</a:t>
            </a:r>
            <a:r>
              <a:rPr lang="en-US" sz="2000" dirty="0"/>
              <a:t> tools, Patching, and Logging/Monitoring tools, etc.,) for safeguarding the various endpoints of the enterprise (and the enterprise itself against these endpoints) and from different types of security threats.</a:t>
            </a:r>
          </a:p>
          <a:p>
            <a:r>
              <a:rPr lang="en-US" sz="2000" dirty="0"/>
              <a:t>More precisely, endpoints security employs a server/client model for protecting the various endpoints of the enterprise. The server would have a master instant of the security program, and the clients (endpoints) would have agents installed within them. These agents would communicate with the server the respective devices’ activities like the devices’ health, user authentication/authorization, etc., thus keeping the endpoints secure.</a:t>
            </a:r>
          </a:p>
          <a:p>
            <a:r>
              <a:rPr lang="en-US" sz="2000" dirty="0"/>
              <a:t>Whereas antivirus is usually a single program responsible for scanning, detecting, and removing viruses, malware, adware, spyware, </a:t>
            </a:r>
            <a:r>
              <a:rPr lang="en-US" sz="2000" dirty="0" err="1"/>
              <a:t>ransomware</a:t>
            </a:r>
            <a:r>
              <a:rPr lang="en-US" sz="2000" dirty="0"/>
              <a:t>, and other such malware. Simply put, antivirus is a one-stop shop for securing your home networks, and endpoint security are suitable for securing enterprises, which are larger and much more complex to handle</a:t>
            </a:r>
            <a:r>
              <a:rPr lang="en-US" sz="2200" dirty="0"/>
              <a:t>.</a:t>
            </a:r>
          </a:p>
        </p:txBody>
      </p:sp>
    </p:spTree>
    <p:extLst>
      <p:ext uri="{BB962C8B-B14F-4D97-AF65-F5344CB8AC3E}">
        <p14:creationId xmlns:p14="http://schemas.microsoft.com/office/powerpoint/2010/main" val="32352919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Endpoint security </a:t>
            </a:r>
            <a:r>
              <a:rPr lang="en-US" dirty="0" err="1"/>
              <a:t>vs</a:t>
            </a:r>
            <a:r>
              <a:rPr lang="en-US" dirty="0"/>
              <a:t> Antivirus</a:t>
            </a:r>
          </a:p>
        </p:txBody>
      </p:sp>
      <p:sp>
        <p:nvSpPr>
          <p:cNvPr id="3" name="Content Placeholder 2"/>
          <p:cNvSpPr>
            <a:spLocks noGrp="1"/>
          </p:cNvSpPr>
          <p:nvPr>
            <p:ph idx="1"/>
          </p:nvPr>
        </p:nvSpPr>
        <p:spPr/>
        <p:txBody>
          <a:bodyPr>
            <a:normAutofit fontScale="85000" lnSpcReduction="20000"/>
          </a:bodyPr>
          <a:lstStyle/>
          <a:p>
            <a:pPr>
              <a:buFont typeface="Wingdings" pitchFamily="2" charset="2"/>
              <a:buChar char="Ø"/>
            </a:pPr>
            <a:r>
              <a:rPr lang="en-US" dirty="0"/>
              <a:t>Antivirus is often part of an endpoint security solution and is generally regarded as one of the more basic forms of endpoint protection.</a:t>
            </a:r>
          </a:p>
          <a:p>
            <a:pPr>
              <a:buFont typeface="Wingdings" pitchFamily="2" charset="2"/>
              <a:buChar char="Ø"/>
            </a:pPr>
            <a:r>
              <a:rPr lang="en-US" dirty="0"/>
              <a:t>Instead of using advanced techniques and practices, such as threat hunting and endpoint detection and response (EDR), antivirus simply finds and removes known viruses and other types of malware.</a:t>
            </a:r>
          </a:p>
          <a:p>
            <a:pPr>
              <a:buFont typeface="Wingdings" pitchFamily="2" charset="2"/>
              <a:buChar char="Ø"/>
            </a:pPr>
            <a:r>
              <a:rPr lang="en-US" dirty="0"/>
              <a:t>Traditional antivirus runs in the background, periodically scanning a device’s content for patterns that match a database of virus signatures. Antivirus is installed on individual devices inside and outside the firewall.</a:t>
            </a:r>
          </a:p>
        </p:txBody>
      </p:sp>
    </p:spTree>
    <p:extLst>
      <p:ext uri="{BB962C8B-B14F-4D97-AF65-F5344CB8AC3E}">
        <p14:creationId xmlns:p14="http://schemas.microsoft.com/office/powerpoint/2010/main" val="8597446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Core functionalities of an end point protection?</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1</a:t>
            </a:r>
            <a:r>
              <a:rPr lang="en-US" b="1" dirty="0"/>
              <a:t>: Prevention: NGAV</a:t>
            </a:r>
          </a:p>
          <a:p>
            <a:pPr marL="0" indent="0">
              <a:buNone/>
            </a:pPr>
            <a:endParaRPr lang="en-US" dirty="0"/>
          </a:p>
          <a:p>
            <a:pPr>
              <a:buFont typeface="Wingdings" pitchFamily="2" charset="2"/>
              <a:buChar char="Ø"/>
            </a:pPr>
            <a:r>
              <a:rPr lang="en-US" dirty="0"/>
              <a:t>Traditional antivirus solutions detect less than half of all attacks. They function by comparing malicious signatures, or bits of code, to a database that is updated by contributors whenever a new malware signature is identified.</a:t>
            </a:r>
          </a:p>
          <a:p>
            <a:pPr>
              <a:buFont typeface="Wingdings" pitchFamily="2" charset="2"/>
              <a:buChar char="Ø"/>
            </a:pPr>
            <a:r>
              <a:rPr lang="en-US" dirty="0"/>
              <a:t>The problem is that malware that has not yet been identified, or unknown malware, is not in the database. There is a gap between the time a piece of malware is released into the world and the time it becomes identifiable by traditional antivirus solutions.</a:t>
            </a:r>
          </a:p>
          <a:p>
            <a:pPr>
              <a:buFont typeface="Wingdings" pitchFamily="2" charset="2"/>
              <a:buChar char="Ø"/>
            </a:pPr>
            <a:r>
              <a:rPr lang="en-US" dirty="0"/>
              <a:t>Next-generation antivirus (NGAV) closes that gap by using more advanced technologies, such as AI and machine learning, to identify new malware by examining more elements, such as file hashes, URLs, and IP addresses.</a:t>
            </a:r>
          </a:p>
        </p:txBody>
      </p:sp>
    </p:spTree>
    <p:extLst>
      <p:ext uri="{BB962C8B-B14F-4D97-AF65-F5344CB8AC3E}">
        <p14:creationId xmlns:p14="http://schemas.microsoft.com/office/powerpoint/2010/main" val="26976306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Core functionalities of an end point protection?</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2</a:t>
            </a:r>
            <a:r>
              <a:rPr lang="en-US" b="1" dirty="0"/>
              <a:t>: Detection: EDR</a:t>
            </a:r>
          </a:p>
          <a:p>
            <a:pPr>
              <a:buFont typeface="Wingdings" pitchFamily="2" charset="2"/>
              <a:buChar char="Ø"/>
            </a:pPr>
            <a:r>
              <a:rPr lang="en-US" dirty="0"/>
              <a:t>Prevention is not enough. No defenses are perfect, and some attacks will always make it through defenses and successfully penetrate the network.</a:t>
            </a:r>
          </a:p>
          <a:p>
            <a:pPr>
              <a:buFont typeface="Wingdings" pitchFamily="2" charset="2"/>
              <a:buChar char="Ø"/>
            </a:pPr>
            <a:r>
              <a:rPr lang="en-US" dirty="0"/>
              <a:t>To prevent silent failures, an Endpoint Detection and Response (EDR) solution needs to provide continuous and comprehensive visibility into what is happening on endpoints in real time.</a:t>
            </a:r>
          </a:p>
          <a:p>
            <a:pPr>
              <a:buFont typeface="Wingdings" pitchFamily="2" charset="2"/>
              <a:buChar char="Ø"/>
            </a:pPr>
            <a:r>
              <a:rPr lang="en-US" dirty="0"/>
              <a:t>Businesses should look for solutions that offer advanced threat detection and investigation and response capabilities.</a:t>
            </a:r>
          </a:p>
        </p:txBody>
      </p:sp>
    </p:spTree>
    <p:extLst>
      <p:ext uri="{BB962C8B-B14F-4D97-AF65-F5344CB8AC3E}">
        <p14:creationId xmlns:p14="http://schemas.microsoft.com/office/powerpoint/2010/main" val="21855347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Core functionalities of an end point protection?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3</a:t>
            </a:r>
            <a:r>
              <a:rPr lang="en-US" b="1" dirty="0"/>
              <a:t>: Managed Threat Handing</a:t>
            </a:r>
          </a:p>
          <a:p>
            <a:pPr>
              <a:buFont typeface="Wingdings" pitchFamily="2" charset="2"/>
              <a:buChar char="Ø"/>
            </a:pPr>
            <a:r>
              <a:rPr lang="en-US" dirty="0"/>
              <a:t>Not all attacks can be detected by automation alone.</a:t>
            </a:r>
          </a:p>
          <a:p>
            <a:pPr>
              <a:buFont typeface="Wingdings" pitchFamily="2" charset="2"/>
              <a:buChar char="Ø"/>
            </a:pPr>
            <a:r>
              <a:rPr lang="en-US" dirty="0"/>
              <a:t>The expertise of security professionals is essential to detect today’s sophisticated attacks.</a:t>
            </a:r>
          </a:p>
          <a:p>
            <a:pPr>
              <a:buFont typeface="Wingdings" pitchFamily="2" charset="2"/>
              <a:buChar char="Ø"/>
            </a:pPr>
            <a:r>
              <a:rPr lang="en-US" dirty="0"/>
              <a:t>Managed threat hunting is conducted by elite teams that learn from incidents that have already occurred, aggregate </a:t>
            </a:r>
            <a:r>
              <a:rPr lang="en-US" dirty="0" err="1"/>
              <a:t>crowdsourced</a:t>
            </a:r>
            <a:r>
              <a:rPr lang="en-US" dirty="0"/>
              <a:t> data, and provide guidance on how best to respond when malicious activity is detected.</a:t>
            </a:r>
          </a:p>
        </p:txBody>
      </p:sp>
    </p:spTree>
    <p:extLst>
      <p:ext uri="{BB962C8B-B14F-4D97-AF65-F5344CB8AC3E}">
        <p14:creationId xmlns:p14="http://schemas.microsoft.com/office/powerpoint/2010/main" val="10451315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Core functionalities of an end point protection?</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3</a:t>
            </a:r>
            <a:r>
              <a:rPr lang="en-US" b="1" dirty="0"/>
              <a:t>: Managed Threat Handing</a:t>
            </a:r>
          </a:p>
          <a:p>
            <a:pPr>
              <a:buFont typeface="Wingdings" pitchFamily="2" charset="2"/>
              <a:buChar char="Ø"/>
            </a:pPr>
            <a:r>
              <a:rPr lang="en-US" dirty="0"/>
              <a:t>Not all attacks can be detected by automation alone.</a:t>
            </a:r>
          </a:p>
          <a:p>
            <a:pPr>
              <a:buFont typeface="Wingdings" pitchFamily="2" charset="2"/>
              <a:buChar char="Ø"/>
            </a:pPr>
            <a:r>
              <a:rPr lang="en-US" dirty="0"/>
              <a:t>The expertise of security professionals is essential to detect today’s sophisticated attacks.</a:t>
            </a:r>
          </a:p>
          <a:p>
            <a:pPr>
              <a:buFont typeface="Wingdings" pitchFamily="2" charset="2"/>
              <a:buChar char="Ø"/>
            </a:pPr>
            <a:r>
              <a:rPr lang="en-US" dirty="0"/>
              <a:t>Managed threat hunting is conducted by elite teams that learn from incidents that have already occurred, aggregate </a:t>
            </a:r>
            <a:r>
              <a:rPr lang="en-US" dirty="0" err="1"/>
              <a:t>crowdsourced</a:t>
            </a:r>
            <a:r>
              <a:rPr lang="en-US" dirty="0"/>
              <a:t> data, and provide guidance on how best to respond when malicious activity is detected.</a:t>
            </a:r>
          </a:p>
        </p:txBody>
      </p:sp>
    </p:spTree>
    <p:extLst>
      <p:ext uri="{BB962C8B-B14F-4D97-AF65-F5344CB8AC3E}">
        <p14:creationId xmlns:p14="http://schemas.microsoft.com/office/powerpoint/2010/main" val="72533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Core functionalities of an end point protection?</a:t>
            </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a:t>4. Threat Intelligence Integration</a:t>
            </a:r>
          </a:p>
          <a:p>
            <a:pPr>
              <a:buFont typeface="Wingdings" pitchFamily="2" charset="2"/>
              <a:buChar char="Ø"/>
            </a:pPr>
            <a:r>
              <a:rPr lang="en-US" dirty="0"/>
              <a:t>Threat intelligence is knowledge that allows you to prevent or mitigate more sophisticated and advanced cyber  attacks. Rooted in data, threat intelligence provides context — like who is attacking you, what their motivation and capabilities are, and what indicators of compromise in your systems to look for — that helps you make informed decisions about your security.</a:t>
            </a:r>
          </a:p>
          <a:p>
            <a:pPr>
              <a:buFont typeface="Wingdings" pitchFamily="2" charset="2"/>
              <a:buChar char="Ø"/>
            </a:pPr>
            <a:r>
              <a:rPr lang="en-US" dirty="0"/>
              <a:t>A threat intelligence integration solution should incorporate automation to investigate all incidents and gain knowledge in minutes, not hours.</a:t>
            </a:r>
          </a:p>
          <a:p>
            <a:pPr>
              <a:buFont typeface="Wingdings" pitchFamily="2" charset="2"/>
              <a:buChar char="Ø"/>
            </a:pPr>
            <a:r>
              <a:rPr lang="en-US" dirty="0"/>
              <a:t>It should generate custom indicators of compromise (</a:t>
            </a:r>
            <a:r>
              <a:rPr lang="en-US" dirty="0" err="1"/>
              <a:t>IoCs</a:t>
            </a:r>
            <a:r>
              <a:rPr lang="en-US" dirty="0"/>
              <a:t>) directly from the endpoints to enable a proactive defense against future attacks.</a:t>
            </a:r>
          </a:p>
        </p:txBody>
      </p:sp>
    </p:spTree>
    <p:extLst>
      <p:ext uri="{BB962C8B-B14F-4D97-AF65-F5344CB8AC3E}">
        <p14:creationId xmlns:p14="http://schemas.microsoft.com/office/powerpoint/2010/main" val="254875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800" dirty="0">
                <a:latin typeface="Times New Roman" pitchFamily="18" charset="0"/>
                <a:cs typeface="Times New Roman" pitchFamily="18" charset="0"/>
              </a:rPr>
              <a:t>We can categorize cyber crime in two ways.</a:t>
            </a:r>
          </a:p>
          <a:p>
            <a:pPr>
              <a:buFont typeface="Wingdings" pitchFamily="2" charset="2"/>
              <a:buChar char="Ø"/>
            </a:pPr>
            <a:r>
              <a:rPr lang="en-US" sz="2800" dirty="0">
                <a:latin typeface="Times New Roman" pitchFamily="18" charset="0"/>
                <a:cs typeface="Times New Roman" pitchFamily="18" charset="0"/>
              </a:rPr>
              <a:t>The computer as a target :- using a computer to attacks other computer, e.g. Hacking, virus/worms attacks, Dos attack etc.</a:t>
            </a:r>
          </a:p>
          <a:p>
            <a:pPr>
              <a:buFont typeface="Wingdings" pitchFamily="2" charset="2"/>
              <a:buChar char="Ø"/>
            </a:pPr>
            <a:r>
              <a:rPr lang="en-US" sz="2800" dirty="0">
                <a:latin typeface="Times New Roman" pitchFamily="18" charset="0"/>
                <a:cs typeface="Times New Roman" pitchFamily="18" charset="0"/>
              </a:rPr>
              <a:t> The computer as a weapon :- using a computer to commit real world crime e.g. cyber terrorism, credit card fraud etc.</a:t>
            </a:r>
          </a:p>
          <a:p>
            <a:pPr>
              <a:buFont typeface="Wingdings" pitchFamily="2" charset="2"/>
              <a:buChar char="Ø"/>
            </a:pPr>
            <a:endParaRPr lang="en-US" sz="2800" dirty="0">
              <a:latin typeface="Times New Roman" pitchFamily="18" charset="0"/>
              <a:cs typeface="Times New Roman" pitchFamily="18" charset="0"/>
            </a:endParaRPr>
          </a:p>
        </p:txBody>
      </p:sp>
      <p:sp>
        <p:nvSpPr>
          <p:cNvPr id="4" name="Title 5"/>
          <p:cNvSpPr txBox="1">
            <a:spLocks/>
          </p:cNvSpPr>
          <p:nvPr/>
        </p:nvSpPr>
        <p:spPr bwMode="auto">
          <a:xfrm>
            <a:off x="0" y="1901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Categories of Cyber crime</a:t>
            </a:r>
          </a:p>
        </p:txBody>
      </p:sp>
    </p:spTree>
    <p:extLst>
      <p:ext uri="{BB962C8B-B14F-4D97-AF65-F5344CB8AC3E}">
        <p14:creationId xmlns:p14="http://schemas.microsoft.com/office/powerpoint/2010/main" val="27525049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b="1" dirty="0"/>
              <a:t>                       Extra </a:t>
            </a:r>
            <a:r>
              <a:rPr lang="en-US" b="1" dirty="0">
                <a:solidFill>
                  <a:srgbClr val="FF0000"/>
                </a:solidFill>
              </a:rPr>
              <a:t>Information</a:t>
            </a:r>
            <a:r>
              <a:rPr lang="en-US" b="1" dirty="0"/>
              <a:t> </a:t>
            </a:r>
          </a:p>
        </p:txBody>
      </p:sp>
    </p:spTree>
    <p:extLst>
      <p:ext uri="{BB962C8B-B14F-4D97-AF65-F5344CB8AC3E}">
        <p14:creationId xmlns:p14="http://schemas.microsoft.com/office/powerpoint/2010/main" val="17617319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terms</a:t>
            </a:r>
          </a:p>
        </p:txBody>
      </p:sp>
      <p:sp>
        <p:nvSpPr>
          <p:cNvPr id="3" name="Content Placeholder 2"/>
          <p:cNvSpPr>
            <a:spLocks noGrp="1"/>
          </p:cNvSpPr>
          <p:nvPr>
            <p:ph idx="1"/>
          </p:nvPr>
        </p:nvSpPr>
        <p:spPr/>
        <p:txBody>
          <a:bodyPr>
            <a:normAutofit fontScale="70000" lnSpcReduction="20000"/>
          </a:bodyPr>
          <a:lstStyle/>
          <a:p>
            <a:r>
              <a:rPr lang="en-US" b="1" dirty="0">
                <a:hlinkClick r:id="rId2"/>
              </a:rPr>
              <a:t>Data loss prevention</a:t>
            </a:r>
            <a:r>
              <a:rPr lang="en-US" dirty="0"/>
              <a:t> (DLP), which stops end users from sharing sensitive content outside of the organization</a:t>
            </a:r>
          </a:p>
          <a:p>
            <a:r>
              <a:rPr lang="en-US" dirty="0" err="1"/>
              <a:t>Fileless</a:t>
            </a:r>
            <a:r>
              <a:rPr lang="en-US" dirty="0"/>
              <a:t> malware is </a:t>
            </a:r>
            <a:r>
              <a:rPr lang="en-US" b="1" dirty="0"/>
              <a:t>a type of malicious software that uses legitimate programs to infect a computer</a:t>
            </a:r>
            <a:r>
              <a:rPr lang="en-US" dirty="0"/>
              <a:t>. It does not rely on files and leaves no footprint, making it challenging to detect and remove.</a:t>
            </a:r>
          </a:p>
          <a:p>
            <a:r>
              <a:rPr lang="en-US" dirty="0"/>
              <a:t>Antivirus software helps businesses detect, eliminate, and prevent malware from infecting devices</a:t>
            </a:r>
          </a:p>
          <a:p>
            <a:r>
              <a:rPr lang="en-US" dirty="0"/>
              <a:t>Indicators of compromise (IOCs) refer to </a:t>
            </a:r>
            <a:r>
              <a:rPr lang="en-US" b="1" dirty="0"/>
              <a:t>data that indicates a system may have been infiltrated by a cyber threat</a:t>
            </a:r>
            <a:r>
              <a:rPr lang="en-US" dirty="0"/>
              <a:t>.</a:t>
            </a:r>
          </a:p>
          <a:p>
            <a:r>
              <a:rPr lang="en-US" b="1" dirty="0"/>
              <a:t>The intelligence lifecycle is a process to transform raw data into finished intelligence</a:t>
            </a:r>
            <a:r>
              <a:rPr lang="en-US" dirty="0"/>
              <a:t> for decision making and action</a:t>
            </a:r>
          </a:p>
          <a:p>
            <a:r>
              <a:rPr lang="en-US" dirty="0"/>
              <a:t>https://www.crowdstrike.com/cybersecurity-101/threat-intelligence/</a:t>
            </a:r>
            <a:br>
              <a:rPr lang="en-US" dirty="0"/>
            </a:br>
            <a:endParaRPr lang="en-US" dirty="0"/>
          </a:p>
        </p:txBody>
      </p:sp>
    </p:spTree>
    <p:extLst>
      <p:ext uri="{BB962C8B-B14F-4D97-AF65-F5344CB8AC3E}">
        <p14:creationId xmlns:p14="http://schemas.microsoft.com/office/powerpoint/2010/main" val="40166507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 </a:t>
            </a:r>
            <a:r>
              <a:rPr lang="en-US" dirty="0" err="1"/>
              <a:t>Inteligence</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Threat intelligence is</a:t>
            </a:r>
            <a:r>
              <a:rPr lang="en-US" b="1" dirty="0"/>
              <a:t> data that is collected, processed, and analyzed to understand a threat actor’s motives, targets, and attack behaviors</a:t>
            </a:r>
            <a:r>
              <a:rPr lang="en-US" dirty="0"/>
              <a:t>. Threat intelligence enables us to make faster, more informed, data-backed security decisions and change their behavior from reactive to proactive in the fight against </a:t>
            </a:r>
            <a:r>
              <a:rPr lang="en-US" dirty="0">
                <a:hlinkClick r:id="rId2"/>
              </a:rPr>
              <a:t>threat actors</a:t>
            </a:r>
            <a:r>
              <a:rPr lang="en-US" dirty="0"/>
              <a:t>.</a:t>
            </a:r>
          </a:p>
          <a:p>
            <a:pPr marL="0" indent="0">
              <a:buNone/>
            </a:pPr>
            <a:r>
              <a:rPr lang="en-US" dirty="0"/>
              <a:t>Threat intelligence </a:t>
            </a:r>
            <a:r>
              <a:rPr lang="en-US" b="1" dirty="0"/>
              <a:t>delivers in-depth information such as URLs, domain names, files, and IP addresses that were used to execute attacks</a:t>
            </a:r>
            <a:r>
              <a:rPr lang="en-US" dirty="0"/>
              <a:t>. The information helps an organization defend itself from current attacks and respond to security incidents</a:t>
            </a:r>
          </a:p>
          <a:p>
            <a:r>
              <a:rPr lang="en-US" dirty="0"/>
              <a:t>Requirement:</a:t>
            </a:r>
          </a:p>
          <a:p>
            <a:pPr marL="857250" lvl="1" indent="-457200"/>
            <a:r>
              <a:rPr lang="en-US" dirty="0"/>
              <a:t>who the attackers are and their motivations</a:t>
            </a:r>
          </a:p>
          <a:p>
            <a:pPr marL="857250" lvl="1" indent="-457200"/>
            <a:r>
              <a:rPr lang="en-US" dirty="0"/>
              <a:t>what is the attack surface</a:t>
            </a:r>
          </a:p>
          <a:p>
            <a:pPr marL="857250" lvl="1" indent="-457200"/>
            <a:r>
              <a:rPr lang="en-US" dirty="0"/>
              <a:t>what specific actions should be taken to strengthen their defenses against a future attack</a:t>
            </a:r>
          </a:p>
          <a:p>
            <a:r>
              <a:rPr lang="en-US" dirty="0"/>
              <a:t>Collection</a:t>
            </a:r>
          </a:p>
          <a:p>
            <a:r>
              <a:rPr lang="en-US" dirty="0"/>
              <a:t>Processing</a:t>
            </a:r>
          </a:p>
          <a:p>
            <a:r>
              <a:rPr lang="en-US" dirty="0"/>
              <a:t>Analysis</a:t>
            </a:r>
          </a:p>
          <a:p>
            <a:r>
              <a:rPr lang="en-US" dirty="0"/>
              <a:t>Dissemination</a:t>
            </a:r>
          </a:p>
          <a:p>
            <a:r>
              <a:rPr lang="en-US" dirty="0"/>
              <a:t>Feedback</a:t>
            </a:r>
          </a:p>
        </p:txBody>
      </p:sp>
    </p:spTree>
    <p:extLst>
      <p:ext uri="{BB962C8B-B14F-4D97-AF65-F5344CB8AC3E}">
        <p14:creationId xmlns:p14="http://schemas.microsoft.com/office/powerpoint/2010/main" val="63997930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Threat intelligence, also known as cyber threat intelligence (CTI), is </a:t>
            </a:r>
            <a:r>
              <a:rPr lang="en-US" b="1"/>
              <a:t>information gathered from a range of sources about current or potential attacks against an organization</a:t>
            </a:r>
            <a:r>
              <a:rPr lang="en-US"/>
              <a:t>. </a:t>
            </a:r>
            <a:endParaRPr lang="en-US" dirty="0"/>
          </a:p>
        </p:txBody>
      </p:sp>
    </p:spTree>
    <p:extLst>
      <p:ext uri="{BB962C8B-B14F-4D97-AF65-F5344CB8AC3E}">
        <p14:creationId xmlns:p14="http://schemas.microsoft.com/office/powerpoint/2010/main" val="30862769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terms</a:t>
            </a:r>
          </a:p>
        </p:txBody>
      </p:sp>
      <p:sp>
        <p:nvSpPr>
          <p:cNvPr id="3" name="Content Placeholder 2"/>
          <p:cNvSpPr>
            <a:spLocks noGrp="1"/>
          </p:cNvSpPr>
          <p:nvPr>
            <p:ph idx="1"/>
          </p:nvPr>
        </p:nvSpPr>
        <p:spPr/>
        <p:txBody>
          <a:bodyPr>
            <a:normAutofit fontScale="85000" lnSpcReduction="10000"/>
          </a:bodyPr>
          <a:lstStyle/>
          <a:p>
            <a:r>
              <a:rPr lang="en-US" b="1" dirty="0">
                <a:hlinkClick r:id="rId2"/>
              </a:rPr>
              <a:t>Data loss prevention</a:t>
            </a:r>
            <a:r>
              <a:rPr lang="en-US" dirty="0"/>
              <a:t> (DLP), which stops end users from sharing sensitive content outside of the organization</a:t>
            </a:r>
          </a:p>
          <a:p>
            <a:r>
              <a:rPr lang="en-US" dirty="0" err="1"/>
              <a:t>Fileless</a:t>
            </a:r>
            <a:r>
              <a:rPr lang="en-US" dirty="0"/>
              <a:t> malware is </a:t>
            </a:r>
            <a:r>
              <a:rPr lang="en-US" b="1" dirty="0"/>
              <a:t>a type of malicious software that uses legitimate programs to infect a computer</a:t>
            </a:r>
            <a:r>
              <a:rPr lang="en-US" dirty="0"/>
              <a:t>. It does not rely on files and leaves no footprint, making it challenging to detect and remove.</a:t>
            </a:r>
          </a:p>
          <a:p>
            <a:r>
              <a:rPr lang="en-US" dirty="0"/>
              <a:t>Antivirus software helps businesses detect, eliminate, and prevent malware from infecting devices</a:t>
            </a:r>
            <a:br>
              <a:rPr lang="en-US" dirty="0"/>
            </a:br>
            <a:endParaRPr lang="en-US" dirty="0"/>
          </a:p>
        </p:txBody>
      </p:sp>
    </p:spTree>
    <p:extLst>
      <p:ext uri="{BB962C8B-B14F-4D97-AF65-F5344CB8AC3E}">
        <p14:creationId xmlns:p14="http://schemas.microsoft.com/office/powerpoint/2010/main" val="309420015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pPr marL="0" indent="0">
              <a:buNone/>
            </a:pPr>
            <a:r>
              <a:rPr lang="en-US" sz="5000" b="1" dirty="0"/>
              <a:t>          End of Module-2</a:t>
            </a:r>
          </a:p>
        </p:txBody>
      </p:sp>
    </p:spTree>
    <p:extLst>
      <p:ext uri="{BB962C8B-B14F-4D97-AF65-F5344CB8AC3E}">
        <p14:creationId xmlns:p14="http://schemas.microsoft.com/office/powerpoint/2010/main" val="31615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4" name="Title 5"/>
          <p:cNvSpPr txBox="1">
            <a:spLocks/>
          </p:cNvSpPr>
          <p:nvPr/>
        </p:nvSpPr>
        <p:spPr bwMode="auto">
          <a:xfrm>
            <a:off x="35169" y="3810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Cyber crime statistics in India</a:t>
            </a:r>
          </a:p>
        </p:txBody>
      </p:sp>
      <p:sp>
        <p:nvSpPr>
          <p:cNvPr id="7" name="Content Placeholder 6"/>
          <p:cNvSpPr>
            <a:spLocks noGrp="1"/>
          </p:cNvSpPr>
          <p:nvPr>
            <p:ph idx="1"/>
          </p:nvPr>
        </p:nvSpPr>
        <p:spPr>
          <a:xfrm>
            <a:off x="304800" y="990600"/>
            <a:ext cx="8382000" cy="5135563"/>
          </a:xfrm>
        </p:spPr>
        <p:txBody>
          <a:bodyPr>
            <a:normAutofit/>
          </a:bodyPr>
          <a:lstStyle/>
          <a:p>
            <a:pPr marL="0" indent="0">
              <a:buNone/>
            </a:pPr>
            <a:r>
              <a:rPr lang="en-US" sz="1800" dirty="0"/>
              <a:t>In India  </a:t>
            </a:r>
          </a:p>
          <a:p>
            <a:r>
              <a:rPr lang="en-US" sz="1800" i="1" dirty="0"/>
              <a:t>121 Million Internet Users</a:t>
            </a:r>
          </a:p>
          <a:p>
            <a:r>
              <a:rPr lang="en-US" sz="1800" i="1" dirty="0"/>
              <a:t>65 Million Active Internet Users,</a:t>
            </a:r>
          </a:p>
          <a:p>
            <a:r>
              <a:rPr lang="en-US" sz="1800" dirty="0"/>
              <a:t> </a:t>
            </a:r>
            <a:r>
              <a:rPr lang="en-US" sz="1800" i="1" dirty="0"/>
              <a:t>50 Million users shop online on Ecommerce and Online Shopping Sites</a:t>
            </a:r>
          </a:p>
          <a:p>
            <a:r>
              <a:rPr lang="en-US" sz="1800" dirty="0"/>
              <a:t> </a:t>
            </a:r>
            <a:r>
              <a:rPr lang="en-US" sz="1800" i="1" dirty="0"/>
              <a:t>46+ Million Social Network Users</a:t>
            </a:r>
          </a:p>
          <a:p>
            <a:r>
              <a:rPr lang="en-US" sz="1800" i="1" dirty="0"/>
              <a:t>346 million mobile users had subscribed to Data Packages.</a:t>
            </a:r>
            <a:endParaRPr lang="en-US" sz="1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124242"/>
            <a:ext cx="5867400" cy="3421463"/>
          </a:xfrm>
          <a:prstGeom prst="rect">
            <a:avLst/>
          </a:prstGeom>
        </p:spPr>
      </p:pic>
    </p:spTree>
    <p:extLst>
      <p:ext uri="{BB962C8B-B14F-4D97-AF65-F5344CB8AC3E}">
        <p14:creationId xmlns:p14="http://schemas.microsoft.com/office/powerpoint/2010/main" val="1712885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4" name="Title 5"/>
          <p:cNvSpPr txBox="1">
            <a:spLocks/>
          </p:cNvSpPr>
          <p:nvPr/>
        </p:nvSpPr>
        <p:spPr bwMode="auto">
          <a:xfrm>
            <a:off x="0" y="1901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Cyber crime statistics in India</a:t>
            </a:r>
          </a:p>
        </p:txBody>
      </p:sp>
      <p:sp>
        <p:nvSpPr>
          <p:cNvPr id="7" name="Content Placeholder 6"/>
          <p:cNvSpPr>
            <a:spLocks noGrp="1"/>
          </p:cNvSpPr>
          <p:nvPr>
            <p:ph idx="1"/>
          </p:nvPr>
        </p:nvSpPr>
        <p:spPr>
          <a:xfrm>
            <a:off x="304800" y="990600"/>
            <a:ext cx="8382000" cy="5135563"/>
          </a:xfrm>
        </p:spPr>
        <p:txBody>
          <a:bodyPr>
            <a:normAutofit/>
          </a:bodyPr>
          <a:lstStyle/>
          <a:p>
            <a:pPr>
              <a:buFont typeface="Wingdings" panose="05000000000000000000" pitchFamily="2" charset="2"/>
              <a:buChar char="Ø"/>
            </a:pPr>
            <a:r>
              <a:rPr lang="en-US" sz="1800" dirty="0"/>
              <a:t>The majority of cybercrimes are centered on forgery, fraud and Phishing.</a:t>
            </a:r>
          </a:p>
          <a:p>
            <a:pPr>
              <a:buFont typeface="Wingdings" panose="05000000000000000000" pitchFamily="2" charset="2"/>
              <a:buChar char="Ø"/>
            </a:pPr>
            <a:r>
              <a:rPr lang="en-US" sz="1800" dirty="0"/>
              <a:t>India is the third-most targeted country for Phishing attacks after the US and the UK,</a:t>
            </a:r>
          </a:p>
          <a:p>
            <a:pPr>
              <a:buFont typeface="Wingdings" panose="05000000000000000000" pitchFamily="2" charset="2"/>
              <a:buChar char="Ø"/>
            </a:pPr>
            <a:r>
              <a:rPr lang="en-US" sz="1800" dirty="0"/>
              <a:t>Social networks as well as ecommerce sites are major targets,</a:t>
            </a:r>
          </a:p>
          <a:p>
            <a:pPr>
              <a:buFont typeface="Wingdings" panose="05000000000000000000" pitchFamily="2" charset="2"/>
              <a:buChar char="Ø"/>
            </a:pPr>
            <a:r>
              <a:rPr lang="en-US" sz="1800" dirty="0"/>
              <a:t>15,000 sites hacked in 2011,</a:t>
            </a:r>
          </a:p>
          <a:p>
            <a:pPr>
              <a:buFont typeface="Wingdings" panose="05000000000000000000" pitchFamily="2" charset="2"/>
              <a:buChar char="Ø"/>
            </a:pPr>
            <a:r>
              <a:rPr lang="en-US" sz="1800" dirty="0"/>
              <a:t>India is the number 1 country in the world for generating spam</a:t>
            </a:r>
          </a:p>
          <a:p>
            <a:pPr>
              <a:buFont typeface="Wingdings" panose="05000000000000000000" pitchFamily="2" charset="2"/>
              <a:buChar char="Ø"/>
            </a:pPr>
            <a:r>
              <a:rPr lang="en-US" sz="1800" dirty="0"/>
              <a:t>29.9 million people fell victim to cybercrime, </a:t>
            </a:r>
          </a:p>
          <a:p>
            <a:pPr>
              <a:buFont typeface="Wingdings" panose="05000000000000000000" pitchFamily="2" charset="2"/>
              <a:buChar char="Ø"/>
            </a:pPr>
            <a:r>
              <a:rPr lang="en-US" sz="1800" dirty="0"/>
              <a:t>$4 billion in direct financial losses,</a:t>
            </a:r>
          </a:p>
          <a:p>
            <a:pPr>
              <a:buFont typeface="Wingdings" panose="05000000000000000000" pitchFamily="2" charset="2"/>
              <a:buChar char="Ø"/>
            </a:pPr>
            <a:r>
              <a:rPr lang="en-US" sz="1800" dirty="0"/>
              <a:t>$3.6 billion in time spent resolving the crime,</a:t>
            </a:r>
          </a:p>
          <a:p>
            <a:pPr>
              <a:buFont typeface="Wingdings" panose="05000000000000000000" pitchFamily="2" charset="2"/>
              <a:buChar char="Ø"/>
            </a:pPr>
            <a:r>
              <a:rPr lang="en-US" sz="1800" dirty="0"/>
              <a:t>4 in 5 online adults (80%) have been a victim of Cybercrime,</a:t>
            </a:r>
          </a:p>
          <a:p>
            <a:pPr>
              <a:buFont typeface="Wingdings" panose="05000000000000000000" pitchFamily="2" charset="2"/>
              <a:buChar char="Ø"/>
            </a:pPr>
            <a:r>
              <a:rPr lang="en-US" sz="1800" dirty="0"/>
              <a:t>17% of adults online have experienced cybercrime on their mobile phone.</a:t>
            </a:r>
          </a:p>
          <a:p>
            <a:pPr>
              <a:buFont typeface="Wingdings" panose="05000000000000000000" pitchFamily="2" charset="2"/>
              <a:buChar char="Ø"/>
            </a:pPr>
            <a:r>
              <a:rPr lang="en-US" sz="1800" dirty="0"/>
              <a:t>The police have recorded 3,038 cases but made only 2,700 arrests in 3 years (between 2007 and 2010)</a:t>
            </a:r>
          </a:p>
          <a:p>
            <a:pPr>
              <a:buFont typeface="Wingdings" panose="05000000000000000000" pitchFamily="2" charset="2"/>
              <a:buChar char="Ø"/>
            </a:pPr>
            <a:r>
              <a:rPr lang="en-US" sz="1800" dirty="0"/>
              <a:t>India registered only 1,350 cases under the IT Act and IPC in 2010</a:t>
            </a:r>
          </a:p>
          <a:p>
            <a:pPr>
              <a:buFont typeface="Wingdings" panose="05000000000000000000" pitchFamily="2" charset="2"/>
              <a:buChar char="Ø"/>
            </a:pPr>
            <a:r>
              <a:rPr lang="en-US" sz="1800" dirty="0"/>
              <a:t>50% of cybercrimes are not even reported.</a:t>
            </a:r>
          </a:p>
          <a:p>
            <a:pPr>
              <a:buFont typeface="Wingdings" panose="05000000000000000000" pitchFamily="2" charset="2"/>
              <a:buChar char="Ø"/>
            </a:pPr>
            <a:endParaRPr lang="en-US" sz="1800" dirty="0"/>
          </a:p>
          <a:p>
            <a:pPr>
              <a:buFont typeface="Wingdings" panose="05000000000000000000" pitchFamily="2" charset="2"/>
              <a:buChar char="Ø"/>
            </a:pPr>
            <a:endParaRPr lang="en-US" sz="1800" dirty="0"/>
          </a:p>
        </p:txBody>
      </p:sp>
    </p:spTree>
    <p:extLst>
      <p:ext uri="{BB962C8B-B14F-4D97-AF65-F5344CB8AC3E}">
        <p14:creationId xmlns:p14="http://schemas.microsoft.com/office/powerpoint/2010/main" val="221979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bject 2"/>
          <p:cNvSpPr>
            <a:spLocks noChangeArrowheads="1"/>
          </p:cNvSpPr>
          <p:nvPr/>
        </p:nvSpPr>
        <p:spPr bwMode="auto">
          <a:xfrm>
            <a:off x="644770" y="762000"/>
            <a:ext cx="7239000" cy="52768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a:p>
        </p:txBody>
      </p:sp>
    </p:spTree>
    <p:extLst>
      <p:ext uri="{BB962C8B-B14F-4D97-AF65-F5344CB8AC3E}">
        <p14:creationId xmlns:p14="http://schemas.microsoft.com/office/powerpoint/2010/main" val="302247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Engineer</a:t>
            </a:r>
          </a:p>
        </p:txBody>
      </p:sp>
      <p:sp>
        <p:nvSpPr>
          <p:cNvPr id="3" name="Content Placeholder 2"/>
          <p:cNvSpPr>
            <a:spLocks noGrp="1"/>
          </p:cNvSpPr>
          <p:nvPr>
            <p:ph idx="1"/>
          </p:nvPr>
        </p:nvSpPr>
        <p:spPr/>
        <p:txBody>
          <a:bodyPr>
            <a:normAutofit fontScale="92500" lnSpcReduction="20000"/>
          </a:bodyPr>
          <a:lstStyle/>
          <a:p>
            <a:r>
              <a:rPr lang="en-US" dirty="0"/>
              <a:t>Social engineering is the art of manipulating people so they give up confidential information. The types of information these criminals are seeking can vary, but when individuals are targeted the criminals are usually trying to trick you into giving them your passwords or bank information, or access your computer to secretly install malicious software–that will give them access to your passwords and bank information as well as giving them control over your computer.</a:t>
            </a:r>
          </a:p>
        </p:txBody>
      </p:sp>
    </p:spTree>
    <p:extLst>
      <p:ext uri="{BB962C8B-B14F-4D97-AF65-F5344CB8AC3E}">
        <p14:creationId xmlns:p14="http://schemas.microsoft.com/office/powerpoint/2010/main" val="227004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Spear-Phisher</a:t>
            </a:r>
          </a:p>
        </p:txBody>
      </p:sp>
      <p:sp>
        <p:nvSpPr>
          <p:cNvPr id="3" name="Content Placeholder 2"/>
          <p:cNvSpPr>
            <a:spLocks noGrp="1"/>
          </p:cNvSpPr>
          <p:nvPr>
            <p:ph idx="1"/>
          </p:nvPr>
        </p:nvSpPr>
        <p:spPr/>
        <p:txBody>
          <a:bodyPr/>
          <a:lstStyle/>
          <a:p>
            <a:r>
              <a:rPr lang="en-US" dirty="0"/>
              <a:t>Spear-phishing is </a:t>
            </a:r>
            <a:r>
              <a:rPr lang="en-US" b="1" dirty="0"/>
              <a:t>a type of phishing attack that targets specific individuals or organizations typically through malicious emails</a:t>
            </a:r>
            <a:r>
              <a:rPr lang="en-US" dirty="0"/>
              <a:t>. The goal of spear phishing is to steal sensitive information such as login credentials or infect the targets' device with malware.</a:t>
            </a:r>
          </a:p>
        </p:txBody>
      </p:sp>
    </p:spTree>
    <p:extLst>
      <p:ext uri="{BB962C8B-B14F-4D97-AF65-F5344CB8AC3E}">
        <p14:creationId xmlns:p14="http://schemas.microsoft.com/office/powerpoint/2010/main" val="3467596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7" name="Picture 3" descr="C:\Users\Kamal\Pictures\Spear-phishing-email-example-1024x89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8153400" cy="604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095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Rouge Employee</a:t>
            </a:r>
          </a:p>
        </p:txBody>
      </p:sp>
      <p:sp>
        <p:nvSpPr>
          <p:cNvPr id="3" name="Content Placeholder 2"/>
          <p:cNvSpPr>
            <a:spLocks noGrp="1"/>
          </p:cNvSpPr>
          <p:nvPr>
            <p:ph idx="1"/>
          </p:nvPr>
        </p:nvSpPr>
        <p:spPr/>
        <p:txBody>
          <a:bodyPr>
            <a:normAutofit fontScale="92500"/>
          </a:bodyPr>
          <a:lstStyle/>
          <a:p>
            <a:r>
              <a:rPr lang="en-US" dirty="0"/>
              <a:t>A rogue employee is a worker who undermines the organization in which he works by failing to follow its business rules and policies.</a:t>
            </a:r>
          </a:p>
          <a:p>
            <a:r>
              <a:rPr lang="en-US" dirty="0"/>
              <a:t>Their actions might be relatively harmless or serious enough to pose a risk to the security of your data. In the worst-case scenario, a rogue employee will attempt to undermine your organization by giving your data to a competitor .</a:t>
            </a:r>
          </a:p>
        </p:txBody>
      </p:sp>
    </p:spTree>
    <p:extLst>
      <p:ext uri="{BB962C8B-B14F-4D97-AF65-F5344CB8AC3E}">
        <p14:creationId xmlns:p14="http://schemas.microsoft.com/office/powerpoint/2010/main" val="43152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295400"/>
            <a:ext cx="8839200" cy="4525963"/>
          </a:xfrm>
        </p:spPr>
        <p:txBody>
          <a:bodyPr>
            <a:normAutofit fontScale="62500" lnSpcReduction="20000"/>
          </a:bodyPr>
          <a:lstStyle/>
          <a:p>
            <a:pPr marL="0" indent="0">
              <a:buNone/>
            </a:pPr>
            <a:r>
              <a:rPr lang="en-US" dirty="0"/>
              <a:t>Cyber security refers to a set of techniques used  </a:t>
            </a:r>
            <a:r>
              <a:rPr lang="en-US" dirty="0">
                <a:latin typeface="Times New Roman" pitchFamily="18" charset="0"/>
                <a:cs typeface="Times New Roman" pitchFamily="18" charset="0"/>
              </a:rPr>
              <a:t>to protect computers, networks, programs, devices and data</a:t>
            </a:r>
            <a:r>
              <a:rPr lang="en-US" dirty="0"/>
              <a:t>  from attacks</a:t>
            </a:r>
            <a:r>
              <a:rPr lang="en-US" dirty="0">
                <a:latin typeface="Times New Roman" pitchFamily="18" charset="0"/>
                <a:cs typeface="Times New Roman" pitchFamily="18" charset="0"/>
              </a:rPr>
              <a:t>, damage and unauthorized access.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Effective cyber security reduces the risk of cyber attacks and protects against the unauthorized exploitation of systems, networks and technologies.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It includes two terms: cyber and security</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Cyber includes: including everything related to computers</a:t>
            </a:r>
          </a:p>
          <a:p>
            <a:pPr marL="0" indent="0">
              <a:buNone/>
            </a:pPr>
            <a:endParaRPr lang="en-US" dirty="0">
              <a:latin typeface="Times New Roman" pitchFamily="18" charset="0"/>
              <a:cs typeface="Times New Roman" pitchFamily="18" charset="0"/>
            </a:endParaRPr>
          </a:p>
          <a:p>
            <a:pPr marL="0" indent="0">
              <a:buNone/>
            </a:pPr>
            <a:r>
              <a:rPr lang="en-US" dirty="0">
                <a:latin typeface="Times New Roman" pitchFamily="18" charset="0"/>
                <a:cs typeface="Times New Roman" pitchFamily="18" charset="0"/>
              </a:rPr>
              <a:t>Security means protecting cyber from attacks.</a:t>
            </a:r>
            <a:endParaRPr lang="en-US" dirty="0"/>
          </a:p>
          <a:p>
            <a:pPr marL="0" indent="0">
              <a:buNone/>
            </a:pPr>
            <a:endParaRPr lang="en-US" dirty="0"/>
          </a:p>
          <a:p>
            <a:pPr marL="0" indent="0">
              <a:buNone/>
            </a:pPr>
            <a:br>
              <a:rPr lang="en-US" dirty="0"/>
            </a:br>
            <a:endParaRPr lang="en-US" dirty="0"/>
          </a:p>
        </p:txBody>
      </p:sp>
      <p:sp>
        <p:nvSpPr>
          <p:cNvPr id="4" name="Title 5"/>
          <p:cNvSpPr txBox="1">
            <a:spLocks noGrp="1"/>
          </p:cNvSpPr>
          <p:nvPr>
            <p:ph type="title"/>
          </p:nvPr>
        </p:nvSpPr>
        <p:spPr bwMode="auto">
          <a:xfrm>
            <a:off x="457200" y="304800"/>
            <a:ext cx="7620000" cy="6096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What is Cyber Security</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spTree>
    <p:extLst>
      <p:ext uri="{BB962C8B-B14F-4D97-AF65-F5344CB8AC3E}">
        <p14:creationId xmlns:p14="http://schemas.microsoft.com/office/powerpoint/2010/main" val="322749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Ransom Artiest</a:t>
            </a:r>
          </a:p>
        </p:txBody>
      </p:sp>
      <p:sp>
        <p:nvSpPr>
          <p:cNvPr id="3" name="Content Placeholder 2"/>
          <p:cNvSpPr>
            <a:spLocks noGrp="1"/>
          </p:cNvSpPr>
          <p:nvPr>
            <p:ph idx="1"/>
          </p:nvPr>
        </p:nvSpPr>
        <p:spPr/>
        <p:txBody>
          <a:bodyPr/>
          <a:lstStyle/>
          <a:p>
            <a:r>
              <a:rPr lang="en-US" dirty="0" err="1"/>
              <a:t>Ransomware</a:t>
            </a:r>
            <a:r>
              <a:rPr lang="en-US" dirty="0"/>
              <a:t> is a malware designed to </a:t>
            </a:r>
            <a:r>
              <a:rPr lang="en-US" b="1" dirty="0"/>
              <a:t>deny a user or organization access to files on their computer</a:t>
            </a:r>
            <a:r>
              <a:rPr lang="en-US" dirty="0"/>
              <a:t>. By encrypting these files and demanding a ransom payment for the decryption key, </a:t>
            </a:r>
            <a:r>
              <a:rPr lang="en-US" dirty="0" err="1"/>
              <a:t>cyberattackers</a:t>
            </a:r>
            <a:r>
              <a:rPr lang="en-US" dirty="0"/>
              <a:t> place organizations in a position where paying the ransom is the easiest and cheapest way to regain access to their file</a:t>
            </a:r>
          </a:p>
        </p:txBody>
      </p:sp>
    </p:spTree>
    <p:extLst>
      <p:ext uri="{BB962C8B-B14F-4D97-AF65-F5344CB8AC3E}">
        <p14:creationId xmlns:p14="http://schemas.microsoft.com/office/powerpoint/2010/main" val="2958189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Hacker</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 </a:t>
            </a:r>
            <a:r>
              <a:rPr lang="en-US" dirty="0"/>
              <a:t>Hacking in simple terms means an illegal intrusion into a computer system and/or network . It is also known as CRACKING. Government websites are the hot target of the hackers due to the press coverage, it receives. Hackers enjoy the media coverage.</a:t>
            </a:r>
          </a:p>
          <a:p>
            <a:pPr marL="0" indent="0">
              <a:buNone/>
            </a:pPr>
            <a:r>
              <a:rPr lang="en-US" dirty="0"/>
              <a:t>Financial theft, media coverage, pen testing</a:t>
            </a:r>
          </a:p>
          <a:p>
            <a:pPr marL="0" indent="0">
              <a:buNone/>
            </a:pPr>
            <a:r>
              <a:rPr lang="en-US" dirty="0">
                <a:solidFill>
                  <a:srgbClr val="00B0F0"/>
                </a:solidFill>
              </a:rPr>
              <a:t>          But not all hackers are bad</a:t>
            </a:r>
          </a:p>
        </p:txBody>
      </p:sp>
    </p:spTree>
    <p:extLst>
      <p:ext uri="{BB962C8B-B14F-4D97-AF65-F5344CB8AC3E}">
        <p14:creationId xmlns:p14="http://schemas.microsoft.com/office/powerpoint/2010/main" val="3915971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Hacker</a:t>
            </a:r>
          </a:p>
        </p:txBody>
      </p:sp>
      <p:sp>
        <p:nvSpPr>
          <p:cNvPr id="3" name="Content Placeholder 2"/>
          <p:cNvSpPr>
            <a:spLocks noGrp="1"/>
          </p:cNvSpPr>
          <p:nvPr>
            <p:ph idx="1"/>
          </p:nvPr>
        </p:nvSpPr>
        <p:spPr>
          <a:xfrm>
            <a:off x="381000" y="1295400"/>
            <a:ext cx="8305800" cy="4830769"/>
          </a:xfrm>
        </p:spPr>
        <p:txBody>
          <a:bodyPr/>
          <a:lstStyle/>
          <a:p>
            <a:pPr marL="0" indent="0">
              <a:buNone/>
            </a:pPr>
            <a:r>
              <a:rPr lang="en-US" sz="2600" dirty="0"/>
              <a:t>There are three types of Hackers</a:t>
            </a:r>
          </a:p>
          <a:p>
            <a:pPr marL="0" indent="0">
              <a:buNone/>
            </a:pPr>
            <a:r>
              <a:rPr lang="en-US" sz="2600" dirty="0"/>
              <a:t>    1. Black hat hacker</a:t>
            </a:r>
          </a:p>
          <a:p>
            <a:pPr marL="0" indent="0">
              <a:buNone/>
            </a:pPr>
            <a:r>
              <a:rPr lang="en-US" sz="2600" dirty="0"/>
              <a:t>    2. Grey hat hacker</a:t>
            </a:r>
          </a:p>
          <a:p>
            <a:pPr marL="0" indent="0">
              <a:buNone/>
            </a:pPr>
            <a:r>
              <a:rPr lang="en-US" sz="2600" dirty="0"/>
              <a:t>    3. White hat hacker</a:t>
            </a:r>
          </a:p>
          <a:p>
            <a:pPr marL="0" indent="0">
              <a:buNone/>
            </a:pPr>
            <a:r>
              <a:rPr lang="en-US" sz="2600" dirty="0">
                <a:solidFill>
                  <a:srgbClr val="FF0000"/>
                </a:solidFill>
              </a:rPr>
              <a:t>                    Which hat you want to wear?</a:t>
            </a:r>
          </a:p>
          <a:p>
            <a:pPr marL="0" indent="0">
              <a:buNone/>
            </a:pPr>
            <a:endParaRPr lang="en-US" dirty="0"/>
          </a:p>
          <a:p>
            <a:pPr marL="0" indent="0">
              <a:buNone/>
            </a:pPr>
            <a:endParaRPr lang="en-US" dirty="0"/>
          </a:p>
        </p:txBody>
      </p:sp>
      <p:sp>
        <p:nvSpPr>
          <p:cNvPr id="4" name="object 2"/>
          <p:cNvSpPr>
            <a:spLocks noChangeArrowheads="1"/>
          </p:cNvSpPr>
          <p:nvPr/>
        </p:nvSpPr>
        <p:spPr bwMode="auto">
          <a:xfrm>
            <a:off x="609600" y="3657600"/>
            <a:ext cx="7848600" cy="25908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Tree>
    <p:extLst>
      <p:ext uri="{BB962C8B-B14F-4D97-AF65-F5344CB8AC3E}">
        <p14:creationId xmlns:p14="http://schemas.microsoft.com/office/powerpoint/2010/main" val="4168574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hat Hacker</a:t>
            </a:r>
          </a:p>
        </p:txBody>
      </p:sp>
      <p:sp>
        <p:nvSpPr>
          <p:cNvPr id="3" name="Content Placeholder 2"/>
          <p:cNvSpPr>
            <a:spLocks noGrp="1"/>
          </p:cNvSpPr>
          <p:nvPr>
            <p:ph idx="1"/>
          </p:nvPr>
        </p:nvSpPr>
        <p:spPr>
          <a:xfrm>
            <a:off x="457200" y="1295400"/>
            <a:ext cx="8229600" cy="4830769"/>
          </a:xfrm>
        </p:spPr>
        <p:txBody>
          <a:bodyPr>
            <a:normAutofit/>
          </a:bodyPr>
          <a:lstStyle/>
          <a:p>
            <a:pPr marL="0" indent="0">
              <a:buNone/>
            </a:pPr>
            <a:r>
              <a:rPr lang="en-US" sz="2400" dirty="0"/>
              <a:t>Black-Hat Hackers are those hackers who enter the system without taking owners’ permission. These hackers use vulnerabilities as entry points.  They hack systems illegally.</a:t>
            </a:r>
          </a:p>
          <a:p>
            <a:pPr marL="0" indent="0">
              <a:buNone/>
            </a:pPr>
            <a:r>
              <a:rPr lang="en-US" sz="2400" dirty="0"/>
              <a:t>They are the hackers who break into systems, steals passwords, credit card numbers, and other personal information and also releases malware that destroys files.</a:t>
            </a:r>
          </a:p>
          <a:p>
            <a:pPr marL="0" indent="0">
              <a:buNone/>
            </a:pPr>
            <a:r>
              <a:rPr lang="en-US" sz="2400" dirty="0"/>
              <a:t>Black-hat hackers do this for financial gain (make money by selling data and credit card information on the dark web) and media coverage, revenge.</a:t>
            </a:r>
          </a:p>
          <a:p>
            <a:pPr marL="0" indent="0">
              <a:buNone/>
            </a:pPr>
            <a:r>
              <a:rPr lang="en-US" sz="2400" dirty="0"/>
              <a:t>Some countries (China, Russia, and the USA) hires black hat hacker to steal data related to militaries from other countries.</a:t>
            </a:r>
          </a:p>
        </p:txBody>
      </p:sp>
    </p:spTree>
    <p:extLst>
      <p:ext uri="{BB962C8B-B14F-4D97-AF65-F5344CB8AC3E}">
        <p14:creationId xmlns:p14="http://schemas.microsoft.com/office/powerpoint/2010/main" val="14774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hat hacker</a:t>
            </a:r>
          </a:p>
        </p:txBody>
      </p:sp>
      <p:sp>
        <p:nvSpPr>
          <p:cNvPr id="3" name="Content Placeholder 2"/>
          <p:cNvSpPr>
            <a:spLocks noGrp="1"/>
          </p:cNvSpPr>
          <p:nvPr>
            <p:ph idx="1"/>
          </p:nvPr>
        </p:nvSpPr>
        <p:spPr/>
        <p:txBody>
          <a:bodyPr>
            <a:normAutofit lnSpcReduction="10000"/>
          </a:bodyPr>
          <a:lstStyle/>
          <a:p>
            <a:pPr marL="0" indent="0">
              <a:buNone/>
            </a:pPr>
            <a:r>
              <a:rPr lang="en-US" sz="2300" dirty="0"/>
              <a:t>White-Hat Hackers are also known as </a:t>
            </a:r>
            <a:r>
              <a:rPr lang="en-US" sz="2300" b="1" dirty="0"/>
              <a:t>Ethical Hackers or Good Hackers. </a:t>
            </a:r>
          </a:p>
          <a:p>
            <a:pPr marL="0" indent="0">
              <a:buNone/>
            </a:pPr>
            <a:r>
              <a:rPr lang="en-US" sz="2300" dirty="0"/>
              <a:t>They are certified hackers who learn hacking from courses. These are good hackers who try to secure our data, websites.  </a:t>
            </a:r>
          </a:p>
          <a:p>
            <a:pPr marL="0" indent="0">
              <a:buNone/>
            </a:pPr>
            <a:r>
              <a:rPr lang="en-US" sz="2400" dirty="0"/>
              <a:t>These are hackers who are often employed by the government to protect their website, database, software  against Black Hat Hacker.</a:t>
            </a:r>
            <a:endParaRPr lang="en-US" sz="2300" dirty="0"/>
          </a:p>
          <a:p>
            <a:pPr marL="0" indent="0">
              <a:buNone/>
            </a:pPr>
            <a:r>
              <a:rPr lang="en-US" sz="2400" dirty="0"/>
              <a:t>Some ethical hackers work with organizations that find weaknesses in their software. They take permission from the system owners and use hacking techniques identical to black hat hackers, but they do so legally. They make people aware of cyber threats and ways to prevent them.</a:t>
            </a:r>
            <a:endParaRPr lang="en-US" sz="2300" dirty="0"/>
          </a:p>
        </p:txBody>
      </p:sp>
    </p:spTree>
    <p:extLst>
      <p:ext uri="{BB962C8B-B14F-4D97-AF65-F5344CB8AC3E}">
        <p14:creationId xmlns:p14="http://schemas.microsoft.com/office/powerpoint/2010/main" val="3969565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Grey hat Hacker</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Gray-Hat Hackers are a mix of both black and white hat hackers. These types of hackers find vulnerabilities in systems without the owner's permission or knowledge.  </a:t>
            </a:r>
          </a:p>
          <a:p>
            <a:pPr marL="0" indent="0">
              <a:buNone/>
            </a:pPr>
            <a:r>
              <a:rPr lang="en-US" dirty="0"/>
              <a:t>If issues are found, they report them to the owner, sometimes requesting a small fee to fix the problem.</a:t>
            </a:r>
          </a:p>
          <a:p>
            <a:pPr marL="0" indent="0">
              <a:buNone/>
            </a:pPr>
            <a:r>
              <a:rPr lang="en-US" dirty="0"/>
              <a:t>They don’t have any malicious intent. However, this type of hacking is still considered illegal. But they never share information with black hat hackers. They find issues and report the owner, sometimes requesting a small amount of money to fix it.  These type of hackers does not put someone at risk.</a:t>
            </a:r>
          </a:p>
        </p:txBody>
      </p:sp>
    </p:spTree>
    <p:extLst>
      <p:ext uri="{BB962C8B-B14F-4D97-AF65-F5344CB8AC3E}">
        <p14:creationId xmlns:p14="http://schemas.microsoft.com/office/powerpoint/2010/main" val="919115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bject 2"/>
          <p:cNvSpPr>
            <a:spLocks noChangeArrowheads="1"/>
          </p:cNvSpPr>
          <p:nvPr/>
        </p:nvSpPr>
        <p:spPr bwMode="auto">
          <a:xfrm>
            <a:off x="152402" y="1976442"/>
            <a:ext cx="2285999" cy="2687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altLang="en-US"/>
          </a:p>
        </p:txBody>
      </p:sp>
      <p:sp>
        <p:nvSpPr>
          <p:cNvPr id="3" name="object 3"/>
          <p:cNvSpPr txBox="1">
            <a:spLocks noGrp="1"/>
          </p:cNvSpPr>
          <p:nvPr>
            <p:ph type="title"/>
          </p:nvPr>
        </p:nvSpPr>
        <p:spPr>
          <a:xfrm>
            <a:off x="152402" y="533400"/>
            <a:ext cx="6172199" cy="381000"/>
          </a:xfrm>
        </p:spPr>
        <p:txBody>
          <a:bodyPr tIns="12700" rtlCol="0">
            <a:normAutofit fontScale="90000"/>
          </a:bodyPr>
          <a:lstStyle/>
          <a:p>
            <a:pPr marL="12700" eaLnBrk="1" fontAlgn="auto" hangingPunct="1">
              <a:spcBef>
                <a:spcPts val="100"/>
              </a:spcBef>
              <a:spcAft>
                <a:spcPts val="0"/>
              </a:spcAft>
              <a:defRPr/>
            </a:pPr>
            <a:r>
              <a:rPr lang="en-US" sz="3600" b="1" spc="-10" dirty="0"/>
              <a:t>                       </a:t>
            </a:r>
            <a:r>
              <a:rPr sz="3600" b="1" spc="-10" dirty="0"/>
              <a:t>System</a:t>
            </a:r>
            <a:r>
              <a:rPr sz="3600" b="1" spc="-60" dirty="0"/>
              <a:t> </a:t>
            </a:r>
            <a:r>
              <a:rPr sz="3600" b="1" dirty="0"/>
              <a:t>Hacking</a:t>
            </a:r>
          </a:p>
        </p:txBody>
      </p:sp>
      <p:sp>
        <p:nvSpPr>
          <p:cNvPr id="20484" name="object 4"/>
          <p:cNvSpPr txBox="1">
            <a:spLocks noChangeArrowheads="1"/>
          </p:cNvSpPr>
          <p:nvPr/>
        </p:nvSpPr>
        <p:spPr bwMode="auto">
          <a:xfrm>
            <a:off x="2667001" y="1447802"/>
            <a:ext cx="6324600" cy="382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3335"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lnSpc>
                <a:spcPts val="2650"/>
              </a:lnSpc>
              <a:spcBef>
                <a:spcPts val="100"/>
              </a:spcBef>
            </a:pPr>
            <a:r>
              <a:rPr lang="en-US" altLang="en-US" sz="2200" dirty="0">
                <a:latin typeface="Times New Roman" pitchFamily="18" charset="0"/>
                <a:ea typeface="Trebuchet MS" pitchFamily="34" charset="0"/>
                <a:cs typeface="Times New Roman" pitchFamily="18" charset="0"/>
              </a:rPr>
              <a:t>System hacking is a vast subject that consists of hacking the different software-based technological systems such as  laptops, desktops, etc.</a:t>
            </a:r>
          </a:p>
          <a:p>
            <a:pPr eaLnBrk="1" hangingPunct="1">
              <a:lnSpc>
                <a:spcPct val="70000"/>
              </a:lnSpc>
              <a:spcBef>
                <a:spcPts val="463"/>
              </a:spcBef>
            </a:pPr>
            <a:endParaRPr lang="en-US" altLang="en-US" sz="2200" dirty="0">
              <a:latin typeface="Times New Roman" pitchFamily="18" charset="0"/>
              <a:ea typeface="Trebuchet MS" pitchFamily="34" charset="0"/>
              <a:cs typeface="Times New Roman" pitchFamily="18" charset="0"/>
            </a:endParaRPr>
          </a:p>
          <a:p>
            <a:pPr eaLnBrk="1" hangingPunct="1">
              <a:lnSpc>
                <a:spcPct val="70000"/>
              </a:lnSpc>
              <a:spcBef>
                <a:spcPts val="463"/>
              </a:spcBef>
            </a:pPr>
            <a:r>
              <a:rPr lang="en-US" altLang="en-US" sz="2200" dirty="0">
                <a:latin typeface="Times New Roman" pitchFamily="18" charset="0"/>
                <a:ea typeface="Trebuchet MS" pitchFamily="34" charset="0"/>
                <a:cs typeface="Times New Roman" pitchFamily="18" charset="0"/>
              </a:rPr>
              <a:t>Here the malicious hacker exploits the weaknesses in a computer system or network to gain unauthorized access to its  data or take illegal advantage.</a:t>
            </a:r>
          </a:p>
          <a:p>
            <a:pPr eaLnBrk="1" hangingPunct="1">
              <a:lnSpc>
                <a:spcPct val="70000"/>
              </a:lnSpc>
              <a:spcBef>
                <a:spcPts val="463"/>
              </a:spcBef>
            </a:pPr>
            <a:endParaRPr lang="en-US" altLang="en-US" sz="2200" dirty="0">
              <a:latin typeface="Times New Roman" pitchFamily="18" charset="0"/>
              <a:ea typeface="Trebuchet MS" pitchFamily="34" charset="0"/>
              <a:cs typeface="Times New Roman" pitchFamily="18" charset="0"/>
            </a:endParaRPr>
          </a:p>
          <a:p>
            <a:pPr eaLnBrk="1" hangingPunct="1">
              <a:lnSpc>
                <a:spcPts val="2650"/>
              </a:lnSpc>
              <a:spcBef>
                <a:spcPts val="75"/>
              </a:spcBef>
            </a:pPr>
            <a:r>
              <a:rPr lang="en-US" altLang="en-US" sz="2200" dirty="0">
                <a:latin typeface="Times New Roman" pitchFamily="18" charset="0"/>
                <a:ea typeface="Trebuchet MS" pitchFamily="34" charset="0"/>
                <a:cs typeface="Times New Roman" pitchFamily="18" charset="0"/>
              </a:rPr>
              <a:t>Hackers generally use viruses, malware, Trojans, worms, phishing techniques, email spamming, social engineering, exploit operating system vulnerabilities, or port  vulnerabilities to access any victim’s system</a:t>
            </a:r>
            <a:r>
              <a:rPr lang="en-US" altLang="en-US" sz="2200" dirty="0">
                <a:solidFill>
                  <a:srgbClr val="FF0000"/>
                </a:solidFill>
                <a:latin typeface="Trebuchet MS" pitchFamily="34" charset="0"/>
                <a:ea typeface="Trebuchet MS" pitchFamily="34" charset="0"/>
                <a:cs typeface="Trebuchet MS" pitchFamily="34" charset="0"/>
              </a:rPr>
              <a:t>.</a:t>
            </a:r>
          </a:p>
        </p:txBody>
      </p:sp>
    </p:spTree>
    <p:extLst>
      <p:ext uri="{BB962C8B-B14F-4D97-AF65-F5344CB8AC3E}">
        <p14:creationId xmlns:p14="http://schemas.microsoft.com/office/powerpoint/2010/main" val="1369557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342" y="146051"/>
            <a:ext cx="7180658" cy="566822"/>
          </a:xfrm>
          <a:prstGeom prst="rect">
            <a:avLst/>
          </a:prstGeom>
        </p:spPr>
        <p:txBody>
          <a:bodyPr wrap="square" lIns="0" tIns="12700" rIns="0" bIns="0">
            <a:spAutoFit/>
          </a:bodyPr>
          <a:lstStyle/>
          <a:p>
            <a:pPr marL="12700">
              <a:spcBef>
                <a:spcPts val="100"/>
              </a:spcBef>
              <a:defRPr/>
            </a:pPr>
            <a:r>
              <a:rPr sz="3600" dirty="0">
                <a:solidFill>
                  <a:srgbClr val="215F94"/>
                </a:solidFill>
                <a:latin typeface="Trebuchet MS"/>
                <a:cs typeface="Trebuchet MS"/>
              </a:rPr>
              <a:t>Attacks </a:t>
            </a:r>
            <a:r>
              <a:rPr sz="3600" spc="-5" dirty="0">
                <a:solidFill>
                  <a:srgbClr val="215F94"/>
                </a:solidFill>
                <a:latin typeface="Trebuchet MS"/>
                <a:cs typeface="Trebuchet MS"/>
              </a:rPr>
              <a:t>today </a:t>
            </a:r>
            <a:r>
              <a:rPr sz="3600" dirty="0">
                <a:solidFill>
                  <a:srgbClr val="215F94"/>
                </a:solidFill>
                <a:latin typeface="Trebuchet MS"/>
                <a:cs typeface="Trebuchet MS"/>
              </a:rPr>
              <a:t>are</a:t>
            </a:r>
            <a:r>
              <a:rPr sz="3600" spc="-285" dirty="0">
                <a:solidFill>
                  <a:srgbClr val="215F94"/>
                </a:solidFill>
                <a:latin typeface="Trebuchet MS"/>
                <a:cs typeface="Trebuchet MS"/>
              </a:rPr>
              <a:t> </a:t>
            </a:r>
            <a:r>
              <a:rPr sz="3600" spc="-55" dirty="0">
                <a:solidFill>
                  <a:srgbClr val="215F94"/>
                </a:solidFill>
                <a:latin typeface="Trebuchet MS"/>
                <a:cs typeface="Trebuchet MS"/>
              </a:rPr>
              <a:t>AUTOMATED!</a:t>
            </a:r>
            <a:endParaRPr sz="3600" dirty="0">
              <a:solidFill>
                <a:prstClr val="black"/>
              </a:solidFill>
              <a:latin typeface="Trebuchet MS"/>
              <a:cs typeface="Trebuchet MS"/>
            </a:endParaRPr>
          </a:p>
        </p:txBody>
      </p:sp>
      <p:sp>
        <p:nvSpPr>
          <p:cNvPr id="22531" name="object 3"/>
          <p:cNvSpPr>
            <a:spLocks noChangeArrowheads="1"/>
          </p:cNvSpPr>
          <p:nvPr/>
        </p:nvSpPr>
        <p:spPr bwMode="auto">
          <a:xfrm>
            <a:off x="379811" y="2586038"/>
            <a:ext cx="1896665" cy="18970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2" name="object 4"/>
          <p:cNvSpPr>
            <a:spLocks noChangeArrowheads="1"/>
          </p:cNvSpPr>
          <p:nvPr/>
        </p:nvSpPr>
        <p:spPr bwMode="auto">
          <a:xfrm>
            <a:off x="2346723" y="2586038"/>
            <a:ext cx="2222897" cy="189706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3" name="object 5"/>
          <p:cNvSpPr>
            <a:spLocks noChangeArrowheads="1"/>
          </p:cNvSpPr>
          <p:nvPr/>
        </p:nvSpPr>
        <p:spPr bwMode="auto">
          <a:xfrm>
            <a:off x="419101" y="4632328"/>
            <a:ext cx="2115741" cy="17700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4" name="object 6"/>
          <p:cNvSpPr>
            <a:spLocks noChangeArrowheads="1"/>
          </p:cNvSpPr>
          <p:nvPr/>
        </p:nvSpPr>
        <p:spPr bwMode="auto">
          <a:xfrm>
            <a:off x="4652964" y="2586038"/>
            <a:ext cx="2341960" cy="1897062"/>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5" name="object 7"/>
          <p:cNvSpPr>
            <a:spLocks noChangeArrowheads="1"/>
          </p:cNvSpPr>
          <p:nvPr/>
        </p:nvSpPr>
        <p:spPr bwMode="auto">
          <a:xfrm>
            <a:off x="2594374" y="4627566"/>
            <a:ext cx="1934765" cy="1768475"/>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6" name="object 8"/>
          <p:cNvSpPr>
            <a:spLocks noChangeArrowheads="1"/>
          </p:cNvSpPr>
          <p:nvPr/>
        </p:nvSpPr>
        <p:spPr bwMode="auto">
          <a:xfrm>
            <a:off x="4588669" y="4627566"/>
            <a:ext cx="2403872" cy="1768475"/>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fontAlgn="base">
              <a:spcBef>
                <a:spcPct val="0"/>
              </a:spcBef>
              <a:spcAft>
                <a:spcPct val="0"/>
              </a:spcAft>
            </a:pPr>
            <a:endParaRPr lang="en-US" altLang="en-US">
              <a:solidFill>
                <a:prstClr val="black"/>
              </a:solidFill>
            </a:endParaRPr>
          </a:p>
        </p:txBody>
      </p:sp>
      <p:sp>
        <p:nvSpPr>
          <p:cNvPr id="22537" name="object 9"/>
          <p:cNvSpPr txBox="1">
            <a:spLocks noChangeArrowheads="1"/>
          </p:cNvSpPr>
          <p:nvPr/>
        </p:nvSpPr>
        <p:spPr bwMode="auto">
          <a:xfrm>
            <a:off x="245534" y="914400"/>
            <a:ext cx="8593665" cy="1120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fontAlgn="base">
              <a:spcBef>
                <a:spcPts val="100"/>
              </a:spcBef>
              <a:spcAft>
                <a:spcPct val="0"/>
              </a:spcAft>
            </a:pPr>
            <a:r>
              <a:rPr lang="en-US" altLang="en-US" sz="2400" dirty="0">
                <a:solidFill>
                  <a:prstClr val="black"/>
                </a:solidFill>
                <a:latin typeface="Trebuchet MS" pitchFamily="34" charset="0"/>
                <a:ea typeface="Trebuchet MS" pitchFamily="34" charset="0"/>
                <a:cs typeface="Trebuchet MS" pitchFamily="34" charset="0"/>
              </a:rPr>
              <a:t>It’s not some dude sitting at his hacker desk all day typing out  ping commands to IP addresses via the command prompt  manually…</a:t>
            </a:r>
          </a:p>
        </p:txBody>
      </p:sp>
    </p:spTree>
    <p:extLst>
      <p:ext uri="{BB962C8B-B14F-4D97-AF65-F5344CB8AC3E}">
        <p14:creationId xmlns:p14="http://schemas.microsoft.com/office/powerpoint/2010/main" val="3176698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Security?</a:t>
            </a:r>
            <a:endParaRPr/>
          </a:p>
        </p:txBody>
      </p:sp>
      <p:sp>
        <p:nvSpPr>
          <p:cNvPr id="97" name="Google Shape;97;p18"/>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dirty="0"/>
              <a:t>Simple Definition: Achieving some </a:t>
            </a:r>
            <a:r>
              <a:rPr lang="en" b="1" dirty="0"/>
              <a:t>objective(s)</a:t>
            </a:r>
            <a:r>
              <a:rPr lang="en" dirty="0"/>
              <a:t> in the presence of an </a:t>
            </a:r>
            <a:r>
              <a:rPr lang="en" b="1" dirty="0"/>
              <a:t>adversary</a:t>
            </a:r>
            <a:endParaRPr b="1" dirty="0"/>
          </a:p>
          <a:p>
            <a:pPr marL="457200" lvl="0" indent="-342900" algn="l" rtl="0">
              <a:spcBef>
                <a:spcPts val="0"/>
              </a:spcBef>
              <a:spcAft>
                <a:spcPts val="0"/>
              </a:spcAft>
              <a:buSzPts val="1800"/>
              <a:buChar char="●"/>
            </a:pPr>
            <a:r>
              <a:rPr lang="en" dirty="0"/>
              <a:t>Computers are designed to work co-operatively</a:t>
            </a:r>
            <a:endParaRPr dirty="0"/>
          </a:p>
          <a:p>
            <a:pPr marL="914400" lvl="1" indent="-317500" algn="l" rtl="0">
              <a:spcBef>
                <a:spcPts val="0"/>
              </a:spcBef>
              <a:spcAft>
                <a:spcPts val="0"/>
              </a:spcAft>
              <a:buSzPts val="1400"/>
              <a:buChar char="○"/>
            </a:pPr>
            <a:r>
              <a:rPr lang="en" dirty="0"/>
              <a:t>Browsers communicate with web (or cloud) servers</a:t>
            </a:r>
            <a:endParaRPr dirty="0"/>
          </a:p>
          <a:p>
            <a:pPr marL="914400" lvl="1" indent="-317500" algn="l" rtl="0">
              <a:spcBef>
                <a:spcPts val="0"/>
              </a:spcBef>
              <a:spcAft>
                <a:spcPts val="0"/>
              </a:spcAft>
              <a:buSzPts val="1400"/>
              <a:buChar char="○"/>
            </a:pPr>
            <a:r>
              <a:rPr lang="en" dirty="0"/>
              <a:t>Devices communicate with each other (P2P)</a:t>
            </a:r>
            <a:endParaRPr dirty="0"/>
          </a:p>
          <a:p>
            <a:pPr marL="914400" lvl="1" indent="-317500" algn="l" rtl="0">
              <a:spcBef>
                <a:spcPts val="0"/>
              </a:spcBef>
              <a:spcAft>
                <a:spcPts val="0"/>
              </a:spcAft>
              <a:buSzPts val="1400"/>
              <a:buChar char="○"/>
            </a:pPr>
            <a:r>
              <a:rPr lang="en" dirty="0"/>
              <a:t>Even isolated devices are rarely “isolated”</a:t>
            </a:r>
            <a:endParaRPr dirty="0"/>
          </a:p>
          <a:p>
            <a:pPr marL="1371600" lvl="2" indent="-317500" algn="l" rtl="0">
              <a:spcBef>
                <a:spcPts val="0"/>
              </a:spcBef>
              <a:spcAft>
                <a:spcPts val="0"/>
              </a:spcAft>
              <a:buSzPts val="1400"/>
              <a:buChar char="■"/>
            </a:pPr>
            <a:r>
              <a:rPr lang="en" dirty="0"/>
              <a:t>You plug in your flash drive in multiple systems!</a:t>
            </a:r>
            <a:endParaRPr dirty="0"/>
          </a:p>
          <a:p>
            <a:pPr marL="457200" lvl="0" indent="-342900" algn="l" rtl="0">
              <a:spcBef>
                <a:spcPts val="0"/>
              </a:spcBef>
              <a:spcAft>
                <a:spcPts val="0"/>
              </a:spcAft>
              <a:buSzPts val="1800"/>
              <a:buChar char="●"/>
            </a:pPr>
            <a:r>
              <a:rPr lang="en" dirty="0"/>
              <a:t>You are potentially communicating with unknown entities</a:t>
            </a:r>
            <a:endParaRPr dirty="0"/>
          </a:p>
          <a:p>
            <a:pPr marL="914400" lvl="1" indent="-317500" algn="l" rtl="0">
              <a:spcBef>
                <a:spcPts val="0"/>
              </a:spcBef>
              <a:spcAft>
                <a:spcPts val="0"/>
              </a:spcAft>
              <a:buSzPts val="1400"/>
              <a:buChar char="○"/>
            </a:pPr>
            <a:r>
              <a:rPr lang="en" dirty="0"/>
              <a:t>People or systems you don’t know and don’t trust</a:t>
            </a:r>
          </a:p>
          <a:p>
            <a:pPr lvl="1"/>
            <a:r>
              <a:rPr lang="en-US" dirty="0"/>
              <a:t>You have no idea how your information is being routed</a:t>
            </a:r>
            <a:endParaRPr dirty="0"/>
          </a:p>
          <a:p>
            <a:pPr marL="914400" lvl="1" indent="-317500" algn="l" rtl="0">
              <a:spcBef>
                <a:spcPts val="0"/>
              </a:spcBef>
              <a:spcAft>
                <a:spcPts val="0"/>
              </a:spcAft>
              <a:buSzPts val="1400"/>
              <a:buChar char="○"/>
            </a:pPr>
            <a:r>
              <a:rPr lang="en" dirty="0"/>
              <a:t>Any of these people or systems could be an adversary</a:t>
            </a:r>
          </a:p>
        </p:txBody>
      </p:sp>
    </p:spTree>
    <p:extLst>
      <p:ext uri="{BB962C8B-B14F-4D97-AF65-F5344CB8AC3E}">
        <p14:creationId xmlns:p14="http://schemas.microsoft.com/office/powerpoint/2010/main" val="1415564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0804" y="228600"/>
            <a:ext cx="7237796" cy="914400"/>
          </a:xfrm>
        </p:spPr>
        <p:txBody>
          <a:bodyPr tIns="12700" rtlCol="0">
            <a:normAutofit fontScale="90000"/>
          </a:bodyPr>
          <a:lstStyle/>
          <a:p>
            <a:pPr marL="12700" eaLnBrk="1" fontAlgn="auto" hangingPunct="1">
              <a:spcBef>
                <a:spcPts val="100"/>
              </a:spcBef>
              <a:spcAft>
                <a:spcPts val="0"/>
              </a:spcAft>
              <a:defRPr/>
            </a:pPr>
            <a:br>
              <a:rPr lang="en-US" sz="3600" spc="-10" dirty="0"/>
            </a:br>
            <a:r>
              <a:rPr lang="en-US" sz="3600" spc="-10" dirty="0"/>
              <a:t>What is a Secure System? (</a:t>
            </a:r>
            <a:r>
              <a:rPr sz="3600" spc="-10" dirty="0"/>
              <a:t>CIA</a:t>
            </a:r>
            <a:r>
              <a:rPr sz="3600" spc="-325" dirty="0"/>
              <a:t> </a:t>
            </a:r>
            <a:r>
              <a:rPr sz="3600" spc="-80" dirty="0"/>
              <a:t>Triad</a:t>
            </a:r>
            <a:r>
              <a:rPr lang="en-US" sz="3600" spc="-80" dirty="0"/>
              <a:t>)</a:t>
            </a:r>
            <a:br>
              <a:rPr lang="en-US" sz="3600" spc="-80" dirty="0"/>
            </a:br>
            <a:endParaRPr sz="3600" dirty="0"/>
          </a:p>
        </p:txBody>
      </p:sp>
      <p:grpSp>
        <p:nvGrpSpPr>
          <p:cNvPr id="9219" name="object 3"/>
          <p:cNvGrpSpPr>
            <a:grpSpLocks/>
          </p:cNvGrpSpPr>
          <p:nvPr/>
        </p:nvGrpSpPr>
        <p:grpSpPr bwMode="auto">
          <a:xfrm>
            <a:off x="381021" y="1239838"/>
            <a:ext cx="2819399" cy="2762250"/>
            <a:chOff x="813763" y="1239392"/>
            <a:chExt cx="3117850" cy="2762250"/>
          </a:xfrm>
        </p:grpSpPr>
        <p:sp>
          <p:nvSpPr>
            <p:cNvPr id="9222" name="object 4"/>
            <p:cNvSpPr>
              <a:spLocks/>
            </p:cNvSpPr>
            <p:nvPr/>
          </p:nvSpPr>
          <p:spPr bwMode="auto">
            <a:xfrm>
              <a:off x="991361" y="1248917"/>
              <a:ext cx="2931160" cy="2743200"/>
            </a:xfrm>
            <a:custGeom>
              <a:avLst/>
              <a:gdLst>
                <a:gd name="T0" fmla="*/ 1465326 w 2931160"/>
                <a:gd name="T1" fmla="*/ 0 h 2743200"/>
                <a:gd name="T2" fmla="*/ 0 w 2931160"/>
                <a:gd name="T3" fmla="*/ 2743200 h 2743200"/>
                <a:gd name="T4" fmla="*/ 2930652 w 2931160"/>
                <a:gd name="T5" fmla="*/ 2743200 h 2743200"/>
                <a:gd name="T6" fmla="*/ 1465326 w 2931160"/>
                <a:gd name="T7" fmla="*/ 0 h 2743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31160" h="2743200">
                  <a:moveTo>
                    <a:pt x="1465326" y="0"/>
                  </a:moveTo>
                  <a:lnTo>
                    <a:pt x="0" y="2743200"/>
                  </a:lnTo>
                  <a:lnTo>
                    <a:pt x="2930652" y="2743200"/>
                  </a:lnTo>
                  <a:lnTo>
                    <a:pt x="1465326" y="0"/>
                  </a:lnTo>
                  <a:close/>
                </a:path>
              </a:pathLst>
            </a:custGeom>
            <a:solidFill>
              <a:srgbClr val="5FCAEE"/>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9223" name="object 5"/>
            <p:cNvSpPr>
              <a:spLocks/>
            </p:cNvSpPr>
            <p:nvPr/>
          </p:nvSpPr>
          <p:spPr bwMode="auto">
            <a:xfrm>
              <a:off x="991361" y="1248917"/>
              <a:ext cx="2931160" cy="2743200"/>
            </a:xfrm>
            <a:custGeom>
              <a:avLst/>
              <a:gdLst>
                <a:gd name="T0" fmla="*/ 0 w 2931160"/>
                <a:gd name="T1" fmla="*/ 2743200 h 2743200"/>
                <a:gd name="T2" fmla="*/ 1465326 w 2931160"/>
                <a:gd name="T3" fmla="*/ 0 h 2743200"/>
                <a:gd name="T4" fmla="*/ 2930652 w 2931160"/>
                <a:gd name="T5" fmla="*/ 2743200 h 2743200"/>
                <a:gd name="T6" fmla="*/ 0 w 2931160"/>
                <a:gd name="T7" fmla="*/ 2743200 h 2743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31160" h="2743200">
                  <a:moveTo>
                    <a:pt x="0" y="2743200"/>
                  </a:moveTo>
                  <a:lnTo>
                    <a:pt x="1465326" y="0"/>
                  </a:lnTo>
                  <a:lnTo>
                    <a:pt x="2930652" y="2743200"/>
                  </a:lnTo>
                  <a:lnTo>
                    <a:pt x="0" y="2743200"/>
                  </a:lnTo>
                  <a:close/>
                </a:path>
              </a:pathLst>
            </a:custGeom>
            <a:noFill/>
            <a:ln w="19050">
              <a:solidFill>
                <a:srgbClr val="4494A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9224" name="object 6"/>
            <p:cNvSpPr>
              <a:spLocks/>
            </p:cNvSpPr>
            <p:nvPr/>
          </p:nvSpPr>
          <p:spPr bwMode="auto">
            <a:xfrm>
              <a:off x="813752" y="1670240"/>
              <a:ext cx="2976880" cy="1765300"/>
            </a:xfrm>
            <a:custGeom>
              <a:avLst/>
              <a:gdLst>
                <a:gd name="T0" fmla="*/ 78968 w 2976879"/>
                <a:gd name="T1" fmla="*/ 1727200 h 1765300"/>
                <a:gd name="T2" fmla="*/ 431 w 2976879"/>
                <a:gd name="T3" fmla="*/ 1663700 h 1765300"/>
                <a:gd name="T4" fmla="*/ 288988 w 2976879"/>
                <a:gd name="T5" fmla="*/ 1524000 h 1765300"/>
                <a:gd name="T6" fmla="*/ 162636 w 2976879"/>
                <a:gd name="T7" fmla="*/ 1549400 h 1765300"/>
                <a:gd name="T8" fmla="*/ 272846 w 2976879"/>
                <a:gd name="T9" fmla="*/ 1562100 h 1765300"/>
                <a:gd name="T10" fmla="*/ 194716 w 2976879"/>
                <a:gd name="T11" fmla="*/ 1612900 h 1765300"/>
                <a:gd name="T12" fmla="*/ 306971 w 2976879"/>
                <a:gd name="T13" fmla="*/ 1130300 h 1765300"/>
                <a:gd name="T14" fmla="*/ 250736 w 2976879"/>
                <a:gd name="T15" fmla="*/ 1333500 h 1765300"/>
                <a:gd name="T16" fmla="*/ 246037 w 2976879"/>
                <a:gd name="T17" fmla="*/ 1384300 h 1765300"/>
                <a:gd name="T18" fmla="*/ 323392 w 2976879"/>
                <a:gd name="T19" fmla="*/ 1219200 h 1765300"/>
                <a:gd name="T20" fmla="*/ 281800 w 2976879"/>
                <a:gd name="T21" fmla="*/ 1168400 h 1765300"/>
                <a:gd name="T22" fmla="*/ 300583 w 2976879"/>
                <a:gd name="T23" fmla="*/ 1295400 h 1765300"/>
                <a:gd name="T24" fmla="*/ 550227 w 2976879"/>
                <a:gd name="T25" fmla="*/ 1055001 h 1765300"/>
                <a:gd name="T26" fmla="*/ 436181 w 2976879"/>
                <a:gd name="T27" fmla="*/ 1079500 h 1765300"/>
                <a:gd name="T28" fmla="*/ 447802 w 2976879"/>
                <a:gd name="T29" fmla="*/ 1028700 h 1765300"/>
                <a:gd name="T30" fmla="*/ 563359 w 2976879"/>
                <a:gd name="T31" fmla="*/ 1130300 h 1765300"/>
                <a:gd name="T32" fmla="*/ 624128 w 2976879"/>
                <a:gd name="T33" fmla="*/ 977900 h 1765300"/>
                <a:gd name="T34" fmla="*/ 584390 w 2976879"/>
                <a:gd name="T35" fmla="*/ 901700 h 1765300"/>
                <a:gd name="T36" fmla="*/ 554291 w 2976879"/>
                <a:gd name="T37" fmla="*/ 889000 h 1765300"/>
                <a:gd name="T38" fmla="*/ 512635 w 2976879"/>
                <a:gd name="T39" fmla="*/ 990600 h 1765300"/>
                <a:gd name="T40" fmla="*/ 661733 w 2976879"/>
                <a:gd name="T41" fmla="*/ 952500 h 1765300"/>
                <a:gd name="T42" fmla="*/ 699452 w 2976879"/>
                <a:gd name="T43" fmla="*/ 546100 h 1765300"/>
                <a:gd name="T44" fmla="*/ 596582 w 2976879"/>
                <a:gd name="T45" fmla="*/ 749300 h 1765300"/>
                <a:gd name="T46" fmla="*/ 607123 w 2976879"/>
                <a:gd name="T47" fmla="*/ 787400 h 1765300"/>
                <a:gd name="T48" fmla="*/ 788479 w 2976879"/>
                <a:gd name="T49" fmla="*/ 698500 h 1765300"/>
                <a:gd name="T50" fmla="*/ 671004 w 2976879"/>
                <a:gd name="T51" fmla="*/ 685800 h 1765300"/>
                <a:gd name="T52" fmla="*/ 730186 w 2976879"/>
                <a:gd name="T53" fmla="*/ 533400 h 1765300"/>
                <a:gd name="T54" fmla="*/ 842187 w 2976879"/>
                <a:gd name="T55" fmla="*/ 241300 h 1765300"/>
                <a:gd name="T56" fmla="*/ 890905 w 2976879"/>
                <a:gd name="T57" fmla="*/ 533400 h 1765300"/>
                <a:gd name="T58" fmla="*/ 867854 w 2976879"/>
                <a:gd name="T59" fmla="*/ 469900 h 1765300"/>
                <a:gd name="T60" fmla="*/ 770470 w 2976879"/>
                <a:gd name="T61" fmla="*/ 469900 h 1765300"/>
                <a:gd name="T62" fmla="*/ 834974 w 2976879"/>
                <a:gd name="T63" fmla="*/ 444500 h 1765300"/>
                <a:gd name="T64" fmla="*/ 892505 w 2976879"/>
                <a:gd name="T65" fmla="*/ 571500 h 1765300"/>
                <a:gd name="T66" fmla="*/ 982662 w 2976879"/>
                <a:gd name="T67" fmla="*/ 381000 h 1765300"/>
                <a:gd name="T68" fmla="*/ 877887 w 2976879"/>
                <a:gd name="T69" fmla="*/ 292100 h 1765300"/>
                <a:gd name="T70" fmla="*/ 1033589 w 2976879"/>
                <a:gd name="T71" fmla="*/ 228600 h 1765300"/>
                <a:gd name="T72" fmla="*/ 1028763 w 2976879"/>
                <a:gd name="T73" fmla="*/ 254000 h 1765300"/>
                <a:gd name="T74" fmla="*/ 1103020 w 2976879"/>
                <a:gd name="T75" fmla="*/ 101600 h 1765300"/>
                <a:gd name="T76" fmla="*/ 1154239 w 2976879"/>
                <a:gd name="T77" fmla="*/ 152400 h 1765300"/>
                <a:gd name="T78" fmla="*/ 2525713 w 2976879"/>
                <a:gd name="T79" fmla="*/ 366356 h 1765300"/>
                <a:gd name="T80" fmla="*/ 2495360 w 2976879"/>
                <a:gd name="T81" fmla="*/ 436206 h 1765300"/>
                <a:gd name="T82" fmla="*/ 2535187 w 2976879"/>
                <a:gd name="T83" fmla="*/ 542886 h 1765300"/>
                <a:gd name="T84" fmla="*/ 2466709 w 2976879"/>
                <a:gd name="T85" fmla="*/ 732116 h 1765300"/>
                <a:gd name="T86" fmla="*/ 2588197 w 2976879"/>
                <a:gd name="T87" fmla="*/ 617816 h 1765300"/>
                <a:gd name="T88" fmla="*/ 2640280 w 2976879"/>
                <a:gd name="T89" fmla="*/ 767676 h 1765300"/>
                <a:gd name="T90" fmla="*/ 2551748 w 2976879"/>
                <a:gd name="T91" fmla="*/ 865466 h 1765300"/>
                <a:gd name="T92" fmla="*/ 2629218 w 2976879"/>
                <a:gd name="T93" fmla="*/ 842606 h 1765300"/>
                <a:gd name="T94" fmla="*/ 2723071 w 2976879"/>
                <a:gd name="T95" fmla="*/ 878166 h 1765300"/>
                <a:gd name="T96" fmla="*/ 2680818 w 2976879"/>
                <a:gd name="T97" fmla="*/ 878166 h 1765300"/>
                <a:gd name="T98" fmla="*/ 2580704 w 2976879"/>
                <a:gd name="T99" fmla="*/ 897216 h 1765300"/>
                <a:gd name="T100" fmla="*/ 2589721 w 2976879"/>
                <a:gd name="T101" fmla="*/ 1003896 h 1765300"/>
                <a:gd name="T102" fmla="*/ 2583193 w 2976879"/>
                <a:gd name="T103" fmla="*/ 1033106 h 1765300"/>
                <a:gd name="T104" fmla="*/ 2591626 w 2976879"/>
                <a:gd name="T105" fmla="*/ 922616 h 1765300"/>
                <a:gd name="T106" fmla="*/ 2730564 w 2976879"/>
                <a:gd name="T107" fmla="*/ 941666 h 1765300"/>
                <a:gd name="T108" fmla="*/ 2723198 w 2976879"/>
                <a:gd name="T109" fmla="*/ 1033106 h 1765300"/>
                <a:gd name="T110" fmla="*/ 2700973 w 2976879"/>
                <a:gd name="T111" fmla="*/ 1190586 h 1765300"/>
                <a:gd name="T112" fmla="*/ 2890457 w 2976879"/>
                <a:gd name="T113" fmla="*/ 1097876 h 1765300"/>
                <a:gd name="T114" fmla="*/ 2765235 w 2976879"/>
                <a:gd name="T115" fmla="*/ 1313776 h 1765300"/>
                <a:gd name="T116" fmla="*/ 2880805 w 2976879"/>
                <a:gd name="T117" fmla="*/ 1241386 h 1765300"/>
                <a:gd name="T118" fmla="*/ 2812809 w 2976879"/>
                <a:gd name="T119" fmla="*/ 1358226 h 1765300"/>
                <a:gd name="T120" fmla="*/ 2965946 w 2976879"/>
                <a:gd name="T121" fmla="*/ 1381086 h 17653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976879" h="1765300">
                  <a:moveTo>
                    <a:pt x="219468" y="1676400"/>
                  </a:moveTo>
                  <a:lnTo>
                    <a:pt x="216966" y="1663700"/>
                  </a:lnTo>
                  <a:lnTo>
                    <a:pt x="189014" y="1663700"/>
                  </a:lnTo>
                  <a:lnTo>
                    <a:pt x="192443" y="1676400"/>
                  </a:lnTo>
                  <a:lnTo>
                    <a:pt x="192646" y="1689100"/>
                  </a:lnTo>
                  <a:lnTo>
                    <a:pt x="189611" y="1701800"/>
                  </a:lnTo>
                  <a:lnTo>
                    <a:pt x="183337" y="1714500"/>
                  </a:lnTo>
                  <a:lnTo>
                    <a:pt x="175183" y="1727200"/>
                  </a:lnTo>
                  <a:lnTo>
                    <a:pt x="165227" y="1727200"/>
                  </a:lnTo>
                  <a:lnTo>
                    <a:pt x="153441" y="1739900"/>
                  </a:lnTo>
                  <a:lnTo>
                    <a:pt x="110134" y="1739900"/>
                  </a:lnTo>
                  <a:lnTo>
                    <a:pt x="94729" y="1727200"/>
                  </a:lnTo>
                  <a:lnTo>
                    <a:pt x="78968" y="1727200"/>
                  </a:lnTo>
                  <a:lnTo>
                    <a:pt x="40741" y="1689100"/>
                  </a:lnTo>
                  <a:lnTo>
                    <a:pt x="27800" y="1651000"/>
                  </a:lnTo>
                  <a:lnTo>
                    <a:pt x="30124" y="1638300"/>
                  </a:lnTo>
                  <a:lnTo>
                    <a:pt x="35839" y="1625600"/>
                  </a:lnTo>
                  <a:lnTo>
                    <a:pt x="43764" y="1612900"/>
                  </a:lnTo>
                  <a:lnTo>
                    <a:pt x="51752" y="1600200"/>
                  </a:lnTo>
                  <a:lnTo>
                    <a:pt x="59804" y="1600200"/>
                  </a:lnTo>
                  <a:lnTo>
                    <a:pt x="67919" y="1587500"/>
                  </a:lnTo>
                  <a:lnTo>
                    <a:pt x="51244" y="1574800"/>
                  </a:lnTo>
                  <a:lnTo>
                    <a:pt x="41160" y="1574800"/>
                  </a:lnTo>
                  <a:lnTo>
                    <a:pt x="12496" y="1612900"/>
                  </a:lnTo>
                  <a:lnTo>
                    <a:pt x="0" y="1651000"/>
                  </a:lnTo>
                  <a:lnTo>
                    <a:pt x="431" y="1663700"/>
                  </a:lnTo>
                  <a:lnTo>
                    <a:pt x="5295" y="1689100"/>
                  </a:lnTo>
                  <a:lnTo>
                    <a:pt x="14122" y="1701800"/>
                  </a:lnTo>
                  <a:lnTo>
                    <a:pt x="26403" y="1727200"/>
                  </a:lnTo>
                  <a:lnTo>
                    <a:pt x="42138" y="1739900"/>
                  </a:lnTo>
                  <a:lnTo>
                    <a:pt x="61341" y="1752600"/>
                  </a:lnTo>
                  <a:lnTo>
                    <a:pt x="82689" y="1765300"/>
                  </a:lnTo>
                  <a:lnTo>
                    <a:pt x="162102" y="1765300"/>
                  </a:lnTo>
                  <a:lnTo>
                    <a:pt x="192620" y="1739900"/>
                  </a:lnTo>
                  <a:lnTo>
                    <a:pt x="218262" y="1689100"/>
                  </a:lnTo>
                  <a:lnTo>
                    <a:pt x="219468" y="1676400"/>
                  </a:lnTo>
                  <a:close/>
                </a:path>
                <a:path w="2976879" h="1765300">
                  <a:moveTo>
                    <a:pt x="297954" y="1549400"/>
                  </a:moveTo>
                  <a:lnTo>
                    <a:pt x="295046" y="1536700"/>
                  </a:lnTo>
                  <a:lnTo>
                    <a:pt x="288988" y="1524000"/>
                  </a:lnTo>
                  <a:lnTo>
                    <a:pt x="279946" y="1511300"/>
                  </a:lnTo>
                  <a:lnTo>
                    <a:pt x="272846" y="1503819"/>
                  </a:lnTo>
                  <a:lnTo>
                    <a:pt x="272846" y="1562100"/>
                  </a:lnTo>
                  <a:lnTo>
                    <a:pt x="271157" y="1574800"/>
                  </a:lnTo>
                  <a:lnTo>
                    <a:pt x="267208" y="1574800"/>
                  </a:lnTo>
                  <a:lnTo>
                    <a:pt x="254431" y="1587500"/>
                  </a:lnTo>
                  <a:lnTo>
                    <a:pt x="237959" y="1600200"/>
                  </a:lnTo>
                  <a:lnTo>
                    <a:pt x="217805" y="1600200"/>
                  </a:lnTo>
                  <a:lnTo>
                    <a:pt x="193954" y="1587500"/>
                  </a:lnTo>
                  <a:lnTo>
                    <a:pt x="183095" y="1574800"/>
                  </a:lnTo>
                  <a:lnTo>
                    <a:pt x="174256" y="1574800"/>
                  </a:lnTo>
                  <a:lnTo>
                    <a:pt x="167436" y="1562100"/>
                  </a:lnTo>
                  <a:lnTo>
                    <a:pt x="162636" y="1549400"/>
                  </a:lnTo>
                  <a:lnTo>
                    <a:pt x="159931" y="1549400"/>
                  </a:lnTo>
                  <a:lnTo>
                    <a:pt x="159435" y="1536700"/>
                  </a:lnTo>
                  <a:lnTo>
                    <a:pt x="161137" y="1524000"/>
                  </a:lnTo>
                  <a:lnTo>
                    <a:pt x="165023" y="1511300"/>
                  </a:lnTo>
                  <a:lnTo>
                    <a:pt x="177711" y="1498600"/>
                  </a:lnTo>
                  <a:lnTo>
                    <a:pt x="213982" y="1498600"/>
                  </a:lnTo>
                  <a:lnTo>
                    <a:pt x="237566" y="1511300"/>
                  </a:lnTo>
                  <a:lnTo>
                    <a:pt x="248488" y="1524000"/>
                  </a:lnTo>
                  <a:lnTo>
                    <a:pt x="257441" y="1524000"/>
                  </a:lnTo>
                  <a:lnTo>
                    <a:pt x="264414" y="1536700"/>
                  </a:lnTo>
                  <a:lnTo>
                    <a:pt x="269405" y="1549400"/>
                  </a:lnTo>
                  <a:lnTo>
                    <a:pt x="272262" y="1549400"/>
                  </a:lnTo>
                  <a:lnTo>
                    <a:pt x="272846" y="1562100"/>
                  </a:lnTo>
                  <a:lnTo>
                    <a:pt x="272846" y="1503819"/>
                  </a:lnTo>
                  <a:lnTo>
                    <a:pt x="267906" y="1498600"/>
                  </a:lnTo>
                  <a:lnTo>
                    <a:pt x="252895" y="1485900"/>
                  </a:lnTo>
                  <a:lnTo>
                    <a:pt x="236601" y="1473200"/>
                  </a:lnTo>
                  <a:lnTo>
                    <a:pt x="177761" y="1473200"/>
                  </a:lnTo>
                  <a:lnTo>
                    <a:pt x="145249" y="1511300"/>
                  </a:lnTo>
                  <a:lnTo>
                    <a:pt x="134759" y="1549400"/>
                  </a:lnTo>
                  <a:lnTo>
                    <a:pt x="137756" y="1562100"/>
                  </a:lnTo>
                  <a:lnTo>
                    <a:pt x="143764" y="1574800"/>
                  </a:lnTo>
                  <a:lnTo>
                    <a:pt x="152577" y="1587500"/>
                  </a:lnTo>
                  <a:lnTo>
                    <a:pt x="164198" y="1600200"/>
                  </a:lnTo>
                  <a:lnTo>
                    <a:pt x="178625" y="1612900"/>
                  </a:lnTo>
                  <a:lnTo>
                    <a:pt x="194716" y="1612900"/>
                  </a:lnTo>
                  <a:lnTo>
                    <a:pt x="210375" y="1625600"/>
                  </a:lnTo>
                  <a:lnTo>
                    <a:pt x="254165" y="1625600"/>
                  </a:lnTo>
                  <a:lnTo>
                    <a:pt x="266534" y="1612900"/>
                  </a:lnTo>
                  <a:lnTo>
                    <a:pt x="277482" y="1600200"/>
                  </a:lnTo>
                  <a:lnTo>
                    <a:pt x="286981" y="1587500"/>
                  </a:lnTo>
                  <a:lnTo>
                    <a:pt x="293916" y="1574800"/>
                  </a:lnTo>
                  <a:lnTo>
                    <a:pt x="297573" y="1562100"/>
                  </a:lnTo>
                  <a:lnTo>
                    <a:pt x="297954" y="1549400"/>
                  </a:lnTo>
                  <a:close/>
                </a:path>
                <a:path w="2976879" h="1765300">
                  <a:moveTo>
                    <a:pt x="340118" y="1130300"/>
                  </a:moveTo>
                  <a:lnTo>
                    <a:pt x="337781" y="1130300"/>
                  </a:lnTo>
                  <a:lnTo>
                    <a:pt x="335114" y="1117600"/>
                  </a:lnTo>
                  <a:lnTo>
                    <a:pt x="309473" y="1117600"/>
                  </a:lnTo>
                  <a:lnTo>
                    <a:pt x="306971" y="1130300"/>
                  </a:lnTo>
                  <a:lnTo>
                    <a:pt x="303796" y="1130300"/>
                  </a:lnTo>
                  <a:lnTo>
                    <a:pt x="304952" y="1143000"/>
                  </a:lnTo>
                  <a:lnTo>
                    <a:pt x="308762" y="1143000"/>
                  </a:lnTo>
                  <a:lnTo>
                    <a:pt x="317093" y="1155700"/>
                  </a:lnTo>
                  <a:lnTo>
                    <a:pt x="330923" y="1155700"/>
                  </a:lnTo>
                  <a:lnTo>
                    <a:pt x="334505" y="1143000"/>
                  </a:lnTo>
                  <a:lnTo>
                    <a:pt x="339458" y="1143000"/>
                  </a:lnTo>
                  <a:lnTo>
                    <a:pt x="340118" y="1130300"/>
                  </a:lnTo>
                  <a:close/>
                </a:path>
                <a:path w="2976879" h="1765300">
                  <a:moveTo>
                    <a:pt x="401688" y="1397000"/>
                  </a:moveTo>
                  <a:lnTo>
                    <a:pt x="338251" y="1358900"/>
                  </a:lnTo>
                  <a:lnTo>
                    <a:pt x="317106" y="1346200"/>
                  </a:lnTo>
                  <a:lnTo>
                    <a:pt x="291528" y="1333500"/>
                  </a:lnTo>
                  <a:lnTo>
                    <a:pt x="250736" y="1333500"/>
                  </a:lnTo>
                  <a:lnTo>
                    <a:pt x="235521" y="1358900"/>
                  </a:lnTo>
                  <a:lnTo>
                    <a:pt x="229184" y="1371600"/>
                  </a:lnTo>
                  <a:lnTo>
                    <a:pt x="226504" y="1384300"/>
                  </a:lnTo>
                  <a:lnTo>
                    <a:pt x="227495" y="1397000"/>
                  </a:lnTo>
                  <a:lnTo>
                    <a:pt x="232143" y="1409700"/>
                  </a:lnTo>
                  <a:lnTo>
                    <a:pt x="209943" y="1409700"/>
                  </a:lnTo>
                  <a:lnTo>
                    <a:pt x="199974" y="1422400"/>
                  </a:lnTo>
                  <a:lnTo>
                    <a:pt x="336600" y="1498600"/>
                  </a:lnTo>
                  <a:lnTo>
                    <a:pt x="351167" y="1473200"/>
                  </a:lnTo>
                  <a:lnTo>
                    <a:pt x="249618" y="1422400"/>
                  </a:lnTo>
                  <a:lnTo>
                    <a:pt x="246710" y="1409700"/>
                  </a:lnTo>
                  <a:lnTo>
                    <a:pt x="245414" y="1409700"/>
                  </a:lnTo>
                  <a:lnTo>
                    <a:pt x="246037" y="1384300"/>
                  </a:lnTo>
                  <a:lnTo>
                    <a:pt x="247853" y="1384300"/>
                  </a:lnTo>
                  <a:lnTo>
                    <a:pt x="251180" y="1371600"/>
                  </a:lnTo>
                  <a:lnTo>
                    <a:pt x="256019" y="1371600"/>
                  </a:lnTo>
                  <a:lnTo>
                    <a:pt x="261302" y="1358900"/>
                  </a:lnTo>
                  <a:lnTo>
                    <a:pt x="297307" y="1358900"/>
                  </a:lnTo>
                  <a:lnTo>
                    <a:pt x="307644" y="1371600"/>
                  </a:lnTo>
                  <a:lnTo>
                    <a:pt x="387121" y="1422400"/>
                  </a:lnTo>
                  <a:lnTo>
                    <a:pt x="401688" y="1397000"/>
                  </a:lnTo>
                  <a:close/>
                </a:path>
                <a:path w="2976879" h="1765300">
                  <a:moveTo>
                    <a:pt x="443318" y="1320800"/>
                  </a:moveTo>
                  <a:lnTo>
                    <a:pt x="373583" y="1282700"/>
                  </a:lnTo>
                  <a:lnTo>
                    <a:pt x="327101" y="1257300"/>
                  </a:lnTo>
                  <a:lnTo>
                    <a:pt x="343814" y="1231900"/>
                  </a:lnTo>
                  <a:lnTo>
                    <a:pt x="323392" y="1219200"/>
                  </a:lnTo>
                  <a:lnTo>
                    <a:pt x="306692" y="1244600"/>
                  </a:lnTo>
                  <a:lnTo>
                    <a:pt x="299161" y="1244600"/>
                  </a:lnTo>
                  <a:lnTo>
                    <a:pt x="293268" y="1231900"/>
                  </a:lnTo>
                  <a:lnTo>
                    <a:pt x="288467" y="1231900"/>
                  </a:lnTo>
                  <a:lnTo>
                    <a:pt x="284772" y="1219200"/>
                  </a:lnTo>
                  <a:lnTo>
                    <a:pt x="282194" y="1219200"/>
                  </a:lnTo>
                  <a:lnTo>
                    <a:pt x="279463" y="1206500"/>
                  </a:lnTo>
                  <a:lnTo>
                    <a:pt x="280327" y="1206500"/>
                  </a:lnTo>
                  <a:lnTo>
                    <a:pt x="284772" y="1193800"/>
                  </a:lnTo>
                  <a:lnTo>
                    <a:pt x="287324" y="1193800"/>
                  </a:lnTo>
                  <a:lnTo>
                    <a:pt x="290931" y="1181100"/>
                  </a:lnTo>
                  <a:lnTo>
                    <a:pt x="295592" y="1181100"/>
                  </a:lnTo>
                  <a:lnTo>
                    <a:pt x="281800" y="1168400"/>
                  </a:lnTo>
                  <a:lnTo>
                    <a:pt x="276542" y="1168400"/>
                  </a:lnTo>
                  <a:lnTo>
                    <a:pt x="271868" y="1181100"/>
                  </a:lnTo>
                  <a:lnTo>
                    <a:pt x="264325" y="1181100"/>
                  </a:lnTo>
                  <a:lnTo>
                    <a:pt x="259207" y="1193800"/>
                  </a:lnTo>
                  <a:lnTo>
                    <a:pt x="256578" y="1206500"/>
                  </a:lnTo>
                  <a:lnTo>
                    <a:pt x="256438" y="1219200"/>
                  </a:lnTo>
                  <a:lnTo>
                    <a:pt x="258787" y="1231900"/>
                  </a:lnTo>
                  <a:lnTo>
                    <a:pt x="263563" y="1244600"/>
                  </a:lnTo>
                  <a:lnTo>
                    <a:pt x="270713" y="1244600"/>
                  </a:lnTo>
                  <a:lnTo>
                    <a:pt x="280225" y="1257300"/>
                  </a:lnTo>
                  <a:lnTo>
                    <a:pt x="292125" y="1270000"/>
                  </a:lnTo>
                  <a:lnTo>
                    <a:pt x="280162" y="1282700"/>
                  </a:lnTo>
                  <a:lnTo>
                    <a:pt x="300583" y="1295400"/>
                  </a:lnTo>
                  <a:lnTo>
                    <a:pt x="312534" y="1282700"/>
                  </a:lnTo>
                  <a:lnTo>
                    <a:pt x="428752" y="1346200"/>
                  </a:lnTo>
                  <a:lnTo>
                    <a:pt x="443318" y="1320800"/>
                  </a:lnTo>
                  <a:close/>
                </a:path>
                <a:path w="2976879" h="1765300">
                  <a:moveTo>
                    <a:pt x="501840" y="1231900"/>
                  </a:moveTo>
                  <a:lnTo>
                    <a:pt x="423773" y="1181100"/>
                  </a:lnTo>
                  <a:lnTo>
                    <a:pt x="365226" y="1143000"/>
                  </a:lnTo>
                  <a:lnTo>
                    <a:pt x="339394" y="1193800"/>
                  </a:lnTo>
                  <a:lnTo>
                    <a:pt x="359816" y="1206500"/>
                  </a:lnTo>
                  <a:lnTo>
                    <a:pt x="371081" y="1181100"/>
                  </a:lnTo>
                  <a:lnTo>
                    <a:pt x="487235" y="1257300"/>
                  </a:lnTo>
                  <a:lnTo>
                    <a:pt x="501840" y="1231900"/>
                  </a:lnTo>
                  <a:close/>
                </a:path>
                <a:path w="2976879" h="1765300">
                  <a:moveTo>
                    <a:pt x="591502" y="1079500"/>
                  </a:moveTo>
                  <a:lnTo>
                    <a:pt x="550227" y="1055001"/>
                  </a:lnTo>
                  <a:lnTo>
                    <a:pt x="550227" y="1092200"/>
                  </a:lnTo>
                  <a:lnTo>
                    <a:pt x="547179" y="1117600"/>
                  </a:lnTo>
                  <a:lnTo>
                    <a:pt x="544893" y="1117600"/>
                  </a:lnTo>
                  <a:lnTo>
                    <a:pt x="529971" y="1130300"/>
                  </a:lnTo>
                  <a:lnTo>
                    <a:pt x="512279" y="1143000"/>
                  </a:lnTo>
                  <a:lnTo>
                    <a:pt x="491769" y="1143000"/>
                  </a:lnTo>
                  <a:lnTo>
                    <a:pt x="468439" y="1130300"/>
                  </a:lnTo>
                  <a:lnTo>
                    <a:pt x="458177" y="1117600"/>
                  </a:lnTo>
                  <a:lnTo>
                    <a:pt x="449808" y="1117600"/>
                  </a:lnTo>
                  <a:lnTo>
                    <a:pt x="443318" y="1104900"/>
                  </a:lnTo>
                  <a:lnTo>
                    <a:pt x="438734" y="1092200"/>
                  </a:lnTo>
                  <a:lnTo>
                    <a:pt x="436270" y="1092200"/>
                  </a:lnTo>
                  <a:lnTo>
                    <a:pt x="436181" y="1079500"/>
                  </a:lnTo>
                  <a:lnTo>
                    <a:pt x="438480" y="1066800"/>
                  </a:lnTo>
                  <a:lnTo>
                    <a:pt x="443166" y="1054100"/>
                  </a:lnTo>
                  <a:lnTo>
                    <a:pt x="448551" y="1054100"/>
                  </a:lnTo>
                  <a:lnTo>
                    <a:pt x="455155" y="1041400"/>
                  </a:lnTo>
                  <a:lnTo>
                    <a:pt x="471995" y="1041400"/>
                  </a:lnTo>
                  <a:lnTo>
                    <a:pt x="547814" y="1079500"/>
                  </a:lnTo>
                  <a:lnTo>
                    <a:pt x="549719" y="1092200"/>
                  </a:lnTo>
                  <a:lnTo>
                    <a:pt x="550227" y="1092200"/>
                  </a:lnTo>
                  <a:lnTo>
                    <a:pt x="550227" y="1055001"/>
                  </a:lnTo>
                  <a:lnTo>
                    <a:pt x="527316" y="1041400"/>
                  </a:lnTo>
                  <a:lnTo>
                    <a:pt x="398957" y="965200"/>
                  </a:lnTo>
                  <a:lnTo>
                    <a:pt x="384403" y="990600"/>
                  </a:lnTo>
                  <a:lnTo>
                    <a:pt x="447802" y="1028700"/>
                  </a:lnTo>
                  <a:lnTo>
                    <a:pt x="432219" y="1028700"/>
                  </a:lnTo>
                  <a:lnTo>
                    <a:pt x="425132" y="1041400"/>
                  </a:lnTo>
                  <a:lnTo>
                    <a:pt x="418541" y="1054100"/>
                  </a:lnTo>
                  <a:lnTo>
                    <a:pt x="412534" y="1066800"/>
                  </a:lnTo>
                  <a:lnTo>
                    <a:pt x="409765" y="1079500"/>
                  </a:lnTo>
                  <a:lnTo>
                    <a:pt x="410260" y="1092200"/>
                  </a:lnTo>
                  <a:lnTo>
                    <a:pt x="429704" y="1130300"/>
                  </a:lnTo>
                  <a:lnTo>
                    <a:pt x="470560" y="1168400"/>
                  </a:lnTo>
                  <a:lnTo>
                    <a:pt x="527227" y="1168400"/>
                  </a:lnTo>
                  <a:lnTo>
                    <a:pt x="538822" y="1155700"/>
                  </a:lnTo>
                  <a:lnTo>
                    <a:pt x="548855" y="1155700"/>
                  </a:lnTo>
                  <a:lnTo>
                    <a:pt x="557339" y="1143000"/>
                  </a:lnTo>
                  <a:lnTo>
                    <a:pt x="563359" y="1130300"/>
                  </a:lnTo>
                  <a:lnTo>
                    <a:pt x="566953" y="1117600"/>
                  </a:lnTo>
                  <a:lnTo>
                    <a:pt x="568121" y="1104900"/>
                  </a:lnTo>
                  <a:lnTo>
                    <a:pt x="566864" y="1092200"/>
                  </a:lnTo>
                  <a:lnTo>
                    <a:pt x="576897" y="1104900"/>
                  </a:lnTo>
                  <a:lnTo>
                    <a:pt x="591502" y="1079500"/>
                  </a:lnTo>
                  <a:close/>
                </a:path>
                <a:path w="2976879" h="1765300">
                  <a:moveTo>
                    <a:pt x="663892" y="939800"/>
                  </a:moveTo>
                  <a:lnTo>
                    <a:pt x="662368" y="927100"/>
                  </a:lnTo>
                  <a:lnTo>
                    <a:pt x="638746" y="927100"/>
                  </a:lnTo>
                  <a:lnTo>
                    <a:pt x="639622" y="939800"/>
                  </a:lnTo>
                  <a:lnTo>
                    <a:pt x="638467" y="952500"/>
                  </a:lnTo>
                  <a:lnTo>
                    <a:pt x="635292" y="965200"/>
                  </a:lnTo>
                  <a:lnTo>
                    <a:pt x="630110" y="977900"/>
                  </a:lnTo>
                  <a:lnTo>
                    <a:pt x="624128" y="977900"/>
                  </a:lnTo>
                  <a:lnTo>
                    <a:pt x="617258" y="990600"/>
                  </a:lnTo>
                  <a:lnTo>
                    <a:pt x="600900" y="990600"/>
                  </a:lnTo>
                  <a:lnTo>
                    <a:pt x="590296" y="1003300"/>
                  </a:lnTo>
                  <a:lnTo>
                    <a:pt x="579285" y="1003300"/>
                  </a:lnTo>
                  <a:lnTo>
                    <a:pt x="567867" y="990600"/>
                  </a:lnTo>
                  <a:lnTo>
                    <a:pt x="556069" y="990600"/>
                  </a:lnTo>
                  <a:lnTo>
                    <a:pt x="563460" y="977900"/>
                  </a:lnTo>
                  <a:lnTo>
                    <a:pt x="615251" y="889000"/>
                  </a:lnTo>
                  <a:lnTo>
                    <a:pt x="611568" y="889000"/>
                  </a:lnTo>
                  <a:lnTo>
                    <a:pt x="606996" y="876300"/>
                  </a:lnTo>
                  <a:lnTo>
                    <a:pt x="588632" y="876300"/>
                  </a:lnTo>
                  <a:lnTo>
                    <a:pt x="584390" y="872147"/>
                  </a:lnTo>
                  <a:lnTo>
                    <a:pt x="584390" y="901700"/>
                  </a:lnTo>
                  <a:lnTo>
                    <a:pt x="538924" y="977900"/>
                  </a:lnTo>
                  <a:lnTo>
                    <a:pt x="532587" y="965200"/>
                  </a:lnTo>
                  <a:lnTo>
                    <a:pt x="527519" y="965200"/>
                  </a:lnTo>
                  <a:lnTo>
                    <a:pt x="523735" y="952500"/>
                  </a:lnTo>
                  <a:lnTo>
                    <a:pt x="521271" y="952500"/>
                  </a:lnTo>
                  <a:lnTo>
                    <a:pt x="520192" y="939800"/>
                  </a:lnTo>
                  <a:lnTo>
                    <a:pt x="520801" y="927100"/>
                  </a:lnTo>
                  <a:lnTo>
                    <a:pt x="523100" y="927100"/>
                  </a:lnTo>
                  <a:lnTo>
                    <a:pt x="527113" y="914400"/>
                  </a:lnTo>
                  <a:lnTo>
                    <a:pt x="532726" y="914400"/>
                  </a:lnTo>
                  <a:lnTo>
                    <a:pt x="539127" y="901700"/>
                  </a:lnTo>
                  <a:lnTo>
                    <a:pt x="546303" y="901700"/>
                  </a:lnTo>
                  <a:lnTo>
                    <a:pt x="554291" y="889000"/>
                  </a:lnTo>
                  <a:lnTo>
                    <a:pt x="569518" y="889000"/>
                  </a:lnTo>
                  <a:lnTo>
                    <a:pt x="576999" y="901700"/>
                  </a:lnTo>
                  <a:lnTo>
                    <a:pt x="584390" y="901700"/>
                  </a:lnTo>
                  <a:lnTo>
                    <a:pt x="584390" y="872147"/>
                  </a:lnTo>
                  <a:lnTo>
                    <a:pt x="575665" y="863600"/>
                  </a:lnTo>
                  <a:lnTo>
                    <a:pt x="549973" y="863600"/>
                  </a:lnTo>
                  <a:lnTo>
                    <a:pt x="537349" y="876300"/>
                  </a:lnTo>
                  <a:lnTo>
                    <a:pt x="525805" y="876300"/>
                  </a:lnTo>
                  <a:lnTo>
                    <a:pt x="499884" y="914400"/>
                  </a:lnTo>
                  <a:lnTo>
                    <a:pt x="495935" y="939800"/>
                  </a:lnTo>
                  <a:lnTo>
                    <a:pt x="498157" y="965200"/>
                  </a:lnTo>
                  <a:lnTo>
                    <a:pt x="503770" y="977900"/>
                  </a:lnTo>
                  <a:lnTo>
                    <a:pt x="512635" y="990600"/>
                  </a:lnTo>
                  <a:lnTo>
                    <a:pt x="524725" y="1003300"/>
                  </a:lnTo>
                  <a:lnTo>
                    <a:pt x="540067" y="1016000"/>
                  </a:lnTo>
                  <a:lnTo>
                    <a:pt x="556196" y="1016000"/>
                  </a:lnTo>
                  <a:lnTo>
                    <a:pt x="572223" y="1028700"/>
                  </a:lnTo>
                  <a:lnTo>
                    <a:pt x="603821" y="1028700"/>
                  </a:lnTo>
                  <a:lnTo>
                    <a:pt x="617194" y="1016000"/>
                  </a:lnTo>
                  <a:lnTo>
                    <a:pt x="628967" y="1016000"/>
                  </a:lnTo>
                  <a:lnTo>
                    <a:pt x="639102" y="1003300"/>
                  </a:lnTo>
                  <a:lnTo>
                    <a:pt x="647636" y="990600"/>
                  </a:lnTo>
                  <a:lnTo>
                    <a:pt x="652513" y="977900"/>
                  </a:lnTo>
                  <a:lnTo>
                    <a:pt x="656488" y="977900"/>
                  </a:lnTo>
                  <a:lnTo>
                    <a:pt x="659561" y="965200"/>
                  </a:lnTo>
                  <a:lnTo>
                    <a:pt x="661733" y="952500"/>
                  </a:lnTo>
                  <a:lnTo>
                    <a:pt x="663638" y="939800"/>
                  </a:lnTo>
                  <a:lnTo>
                    <a:pt x="663892" y="939800"/>
                  </a:lnTo>
                  <a:close/>
                </a:path>
                <a:path w="2976879" h="1765300">
                  <a:moveTo>
                    <a:pt x="705167" y="533400"/>
                  </a:moveTo>
                  <a:lnTo>
                    <a:pt x="703897" y="520700"/>
                  </a:lnTo>
                  <a:lnTo>
                    <a:pt x="702754" y="520700"/>
                  </a:lnTo>
                  <a:lnTo>
                    <a:pt x="700087" y="508000"/>
                  </a:lnTo>
                  <a:lnTo>
                    <a:pt x="674433" y="508000"/>
                  </a:lnTo>
                  <a:lnTo>
                    <a:pt x="672020" y="520700"/>
                  </a:lnTo>
                  <a:lnTo>
                    <a:pt x="668845" y="520700"/>
                  </a:lnTo>
                  <a:lnTo>
                    <a:pt x="669988" y="533400"/>
                  </a:lnTo>
                  <a:lnTo>
                    <a:pt x="673798" y="533400"/>
                  </a:lnTo>
                  <a:lnTo>
                    <a:pt x="677862" y="546100"/>
                  </a:lnTo>
                  <a:lnTo>
                    <a:pt x="699452" y="546100"/>
                  </a:lnTo>
                  <a:lnTo>
                    <a:pt x="701992" y="533400"/>
                  </a:lnTo>
                  <a:lnTo>
                    <a:pt x="705167" y="533400"/>
                  </a:lnTo>
                  <a:close/>
                </a:path>
                <a:path w="2976879" h="1765300">
                  <a:moveTo>
                    <a:pt x="708088" y="622300"/>
                  </a:moveTo>
                  <a:lnTo>
                    <a:pt x="688911" y="609600"/>
                  </a:lnTo>
                  <a:lnTo>
                    <a:pt x="681418" y="622300"/>
                  </a:lnTo>
                  <a:lnTo>
                    <a:pt x="708088" y="622300"/>
                  </a:lnTo>
                  <a:close/>
                </a:path>
                <a:path w="2976879" h="1765300">
                  <a:moveTo>
                    <a:pt x="762698" y="787400"/>
                  </a:moveTo>
                  <a:lnTo>
                    <a:pt x="720407" y="762000"/>
                  </a:lnTo>
                  <a:lnTo>
                    <a:pt x="678116" y="736600"/>
                  </a:lnTo>
                  <a:lnTo>
                    <a:pt x="652589" y="736600"/>
                  </a:lnTo>
                  <a:lnTo>
                    <a:pt x="630491" y="723900"/>
                  </a:lnTo>
                  <a:lnTo>
                    <a:pt x="611822" y="736600"/>
                  </a:lnTo>
                  <a:lnTo>
                    <a:pt x="596582" y="749300"/>
                  </a:lnTo>
                  <a:lnTo>
                    <a:pt x="590219" y="762000"/>
                  </a:lnTo>
                  <a:lnTo>
                    <a:pt x="587527" y="774700"/>
                  </a:lnTo>
                  <a:lnTo>
                    <a:pt x="588505" y="787400"/>
                  </a:lnTo>
                  <a:lnTo>
                    <a:pt x="593153" y="800100"/>
                  </a:lnTo>
                  <a:lnTo>
                    <a:pt x="571055" y="800100"/>
                  </a:lnTo>
                  <a:lnTo>
                    <a:pt x="561022" y="825500"/>
                  </a:lnTo>
                  <a:lnTo>
                    <a:pt x="697674" y="901700"/>
                  </a:lnTo>
                  <a:lnTo>
                    <a:pt x="712279" y="876300"/>
                  </a:lnTo>
                  <a:lnTo>
                    <a:pt x="610679" y="812800"/>
                  </a:lnTo>
                  <a:lnTo>
                    <a:pt x="607758" y="812800"/>
                  </a:lnTo>
                  <a:lnTo>
                    <a:pt x="606488" y="800100"/>
                  </a:lnTo>
                  <a:lnTo>
                    <a:pt x="606742" y="800100"/>
                  </a:lnTo>
                  <a:lnTo>
                    <a:pt x="607123" y="787400"/>
                  </a:lnTo>
                  <a:lnTo>
                    <a:pt x="608901" y="774700"/>
                  </a:lnTo>
                  <a:lnTo>
                    <a:pt x="612203" y="774700"/>
                  </a:lnTo>
                  <a:lnTo>
                    <a:pt x="617080" y="762000"/>
                  </a:lnTo>
                  <a:lnTo>
                    <a:pt x="658355" y="762000"/>
                  </a:lnTo>
                  <a:lnTo>
                    <a:pt x="668718" y="774700"/>
                  </a:lnTo>
                  <a:lnTo>
                    <a:pt x="748220" y="812800"/>
                  </a:lnTo>
                  <a:lnTo>
                    <a:pt x="762698" y="787400"/>
                  </a:lnTo>
                  <a:close/>
                </a:path>
                <a:path w="2976879" h="1765300">
                  <a:moveTo>
                    <a:pt x="830135" y="673100"/>
                  </a:moveTo>
                  <a:lnTo>
                    <a:pt x="805878" y="673100"/>
                  </a:lnTo>
                  <a:lnTo>
                    <a:pt x="803592" y="685800"/>
                  </a:lnTo>
                  <a:lnTo>
                    <a:pt x="799909" y="685800"/>
                  </a:lnTo>
                  <a:lnTo>
                    <a:pt x="794702" y="698500"/>
                  </a:lnTo>
                  <a:lnTo>
                    <a:pt x="788479" y="698500"/>
                  </a:lnTo>
                  <a:lnTo>
                    <a:pt x="781367" y="711200"/>
                  </a:lnTo>
                  <a:lnTo>
                    <a:pt x="775550" y="711200"/>
                  </a:lnTo>
                  <a:lnTo>
                    <a:pt x="768959" y="698500"/>
                  </a:lnTo>
                  <a:lnTo>
                    <a:pt x="753427" y="698500"/>
                  </a:lnTo>
                  <a:lnTo>
                    <a:pt x="730770" y="685800"/>
                  </a:lnTo>
                  <a:lnTo>
                    <a:pt x="685482" y="660400"/>
                  </a:lnTo>
                  <a:lnTo>
                    <a:pt x="693013" y="647700"/>
                  </a:lnTo>
                  <a:lnTo>
                    <a:pt x="666432" y="647700"/>
                  </a:lnTo>
                  <a:lnTo>
                    <a:pt x="623252" y="647700"/>
                  </a:lnTo>
                  <a:lnTo>
                    <a:pt x="651827" y="673100"/>
                  </a:lnTo>
                  <a:lnTo>
                    <a:pt x="642302" y="685800"/>
                  </a:lnTo>
                  <a:lnTo>
                    <a:pt x="661479" y="698500"/>
                  </a:lnTo>
                  <a:lnTo>
                    <a:pt x="671004" y="685800"/>
                  </a:lnTo>
                  <a:lnTo>
                    <a:pt x="748474" y="723900"/>
                  </a:lnTo>
                  <a:lnTo>
                    <a:pt x="757707" y="736600"/>
                  </a:lnTo>
                  <a:lnTo>
                    <a:pt x="794461" y="736600"/>
                  </a:lnTo>
                  <a:lnTo>
                    <a:pt x="802144" y="723900"/>
                  </a:lnTo>
                  <a:lnTo>
                    <a:pt x="808697" y="723900"/>
                  </a:lnTo>
                  <a:lnTo>
                    <a:pt x="814133" y="711200"/>
                  </a:lnTo>
                  <a:lnTo>
                    <a:pt x="819200" y="698500"/>
                  </a:lnTo>
                  <a:lnTo>
                    <a:pt x="823556" y="698500"/>
                  </a:lnTo>
                  <a:lnTo>
                    <a:pt x="827201" y="685800"/>
                  </a:lnTo>
                  <a:lnTo>
                    <a:pt x="830135" y="673100"/>
                  </a:lnTo>
                  <a:close/>
                </a:path>
                <a:path w="2976879" h="1765300">
                  <a:moveTo>
                    <a:pt x="866838" y="622300"/>
                  </a:moveTo>
                  <a:lnTo>
                    <a:pt x="788746" y="571500"/>
                  </a:lnTo>
                  <a:lnTo>
                    <a:pt x="730186" y="533400"/>
                  </a:lnTo>
                  <a:lnTo>
                    <a:pt x="704405" y="584200"/>
                  </a:lnTo>
                  <a:lnTo>
                    <a:pt x="724852" y="596900"/>
                  </a:lnTo>
                  <a:lnTo>
                    <a:pt x="736028" y="571500"/>
                  </a:lnTo>
                  <a:lnTo>
                    <a:pt x="852233" y="647700"/>
                  </a:lnTo>
                  <a:lnTo>
                    <a:pt x="866838" y="622300"/>
                  </a:lnTo>
                  <a:close/>
                </a:path>
                <a:path w="2976879" h="1765300">
                  <a:moveTo>
                    <a:pt x="878522" y="241300"/>
                  </a:moveTo>
                  <a:lnTo>
                    <a:pt x="876236" y="228600"/>
                  </a:lnTo>
                  <a:lnTo>
                    <a:pt x="869378" y="228600"/>
                  </a:lnTo>
                  <a:lnTo>
                    <a:pt x="865314" y="215900"/>
                  </a:lnTo>
                  <a:lnTo>
                    <a:pt x="856170" y="215900"/>
                  </a:lnTo>
                  <a:lnTo>
                    <a:pt x="851471" y="228600"/>
                  </a:lnTo>
                  <a:lnTo>
                    <a:pt x="842949" y="228600"/>
                  </a:lnTo>
                  <a:lnTo>
                    <a:pt x="842187" y="241300"/>
                  </a:lnTo>
                  <a:lnTo>
                    <a:pt x="844613" y="241300"/>
                  </a:lnTo>
                  <a:lnTo>
                    <a:pt x="847267" y="254000"/>
                  </a:lnTo>
                  <a:lnTo>
                    <a:pt x="872934" y="254000"/>
                  </a:lnTo>
                  <a:lnTo>
                    <a:pt x="875347" y="241300"/>
                  </a:lnTo>
                  <a:lnTo>
                    <a:pt x="878522" y="241300"/>
                  </a:lnTo>
                  <a:close/>
                </a:path>
                <a:path w="2976879" h="1765300">
                  <a:moveTo>
                    <a:pt x="958405" y="469900"/>
                  </a:moveTo>
                  <a:lnTo>
                    <a:pt x="924471" y="469900"/>
                  </a:lnTo>
                  <a:lnTo>
                    <a:pt x="915860" y="457200"/>
                  </a:lnTo>
                  <a:lnTo>
                    <a:pt x="904849" y="451497"/>
                  </a:lnTo>
                  <a:lnTo>
                    <a:pt x="904849" y="508000"/>
                  </a:lnTo>
                  <a:lnTo>
                    <a:pt x="903097" y="520700"/>
                  </a:lnTo>
                  <a:lnTo>
                    <a:pt x="898842" y="533400"/>
                  </a:lnTo>
                  <a:lnTo>
                    <a:pt x="890905" y="533400"/>
                  </a:lnTo>
                  <a:lnTo>
                    <a:pt x="882180" y="546100"/>
                  </a:lnTo>
                  <a:lnTo>
                    <a:pt x="862393" y="546100"/>
                  </a:lnTo>
                  <a:lnTo>
                    <a:pt x="856627" y="533400"/>
                  </a:lnTo>
                  <a:lnTo>
                    <a:pt x="852131" y="533400"/>
                  </a:lnTo>
                  <a:lnTo>
                    <a:pt x="848918" y="520700"/>
                  </a:lnTo>
                  <a:lnTo>
                    <a:pt x="847026" y="520700"/>
                  </a:lnTo>
                  <a:lnTo>
                    <a:pt x="846632" y="508000"/>
                  </a:lnTo>
                  <a:lnTo>
                    <a:pt x="847953" y="495300"/>
                  </a:lnTo>
                  <a:lnTo>
                    <a:pt x="850963" y="495300"/>
                  </a:lnTo>
                  <a:lnTo>
                    <a:pt x="855662" y="482600"/>
                  </a:lnTo>
                  <a:lnTo>
                    <a:pt x="857440" y="482600"/>
                  </a:lnTo>
                  <a:lnTo>
                    <a:pt x="861504" y="469900"/>
                  </a:lnTo>
                  <a:lnTo>
                    <a:pt x="867854" y="469900"/>
                  </a:lnTo>
                  <a:lnTo>
                    <a:pt x="900874" y="482600"/>
                  </a:lnTo>
                  <a:lnTo>
                    <a:pt x="904100" y="495300"/>
                  </a:lnTo>
                  <a:lnTo>
                    <a:pt x="904849" y="508000"/>
                  </a:lnTo>
                  <a:lnTo>
                    <a:pt x="904849" y="451497"/>
                  </a:lnTo>
                  <a:lnTo>
                    <a:pt x="891349" y="444500"/>
                  </a:lnTo>
                  <a:lnTo>
                    <a:pt x="866838" y="431800"/>
                  </a:lnTo>
                  <a:lnTo>
                    <a:pt x="852627" y="419100"/>
                  </a:lnTo>
                  <a:lnTo>
                    <a:pt x="805230" y="419100"/>
                  </a:lnTo>
                  <a:lnTo>
                    <a:pt x="795121" y="431800"/>
                  </a:lnTo>
                  <a:lnTo>
                    <a:pt x="785469" y="444500"/>
                  </a:lnTo>
                  <a:lnTo>
                    <a:pt x="776287" y="457200"/>
                  </a:lnTo>
                  <a:lnTo>
                    <a:pt x="773163" y="457200"/>
                  </a:lnTo>
                  <a:lnTo>
                    <a:pt x="770470" y="469900"/>
                  </a:lnTo>
                  <a:lnTo>
                    <a:pt x="768210" y="469900"/>
                  </a:lnTo>
                  <a:lnTo>
                    <a:pt x="766381" y="482600"/>
                  </a:lnTo>
                  <a:lnTo>
                    <a:pt x="764095" y="495300"/>
                  </a:lnTo>
                  <a:lnTo>
                    <a:pt x="763587" y="495300"/>
                  </a:lnTo>
                  <a:lnTo>
                    <a:pt x="764476" y="508000"/>
                  </a:lnTo>
                  <a:lnTo>
                    <a:pt x="790892" y="508000"/>
                  </a:lnTo>
                  <a:lnTo>
                    <a:pt x="789647" y="495300"/>
                  </a:lnTo>
                  <a:lnTo>
                    <a:pt x="790702" y="482600"/>
                  </a:lnTo>
                  <a:lnTo>
                    <a:pt x="794029" y="482600"/>
                  </a:lnTo>
                  <a:lnTo>
                    <a:pt x="799655" y="469900"/>
                  </a:lnTo>
                  <a:lnTo>
                    <a:pt x="809536" y="457200"/>
                  </a:lnTo>
                  <a:lnTo>
                    <a:pt x="821309" y="444500"/>
                  </a:lnTo>
                  <a:lnTo>
                    <a:pt x="834974" y="444500"/>
                  </a:lnTo>
                  <a:lnTo>
                    <a:pt x="850582" y="457200"/>
                  </a:lnTo>
                  <a:lnTo>
                    <a:pt x="844486" y="457200"/>
                  </a:lnTo>
                  <a:lnTo>
                    <a:pt x="839914" y="469900"/>
                  </a:lnTo>
                  <a:lnTo>
                    <a:pt x="836866" y="469900"/>
                  </a:lnTo>
                  <a:lnTo>
                    <a:pt x="829665" y="482600"/>
                  </a:lnTo>
                  <a:lnTo>
                    <a:pt x="825030" y="495300"/>
                  </a:lnTo>
                  <a:lnTo>
                    <a:pt x="822947" y="508000"/>
                  </a:lnTo>
                  <a:lnTo>
                    <a:pt x="823404" y="520700"/>
                  </a:lnTo>
                  <a:lnTo>
                    <a:pt x="826185" y="533400"/>
                  </a:lnTo>
                  <a:lnTo>
                    <a:pt x="831138" y="546100"/>
                  </a:lnTo>
                  <a:lnTo>
                    <a:pt x="838288" y="558800"/>
                  </a:lnTo>
                  <a:lnTo>
                    <a:pt x="847661" y="571500"/>
                  </a:lnTo>
                  <a:lnTo>
                    <a:pt x="892505" y="571500"/>
                  </a:lnTo>
                  <a:lnTo>
                    <a:pt x="900188" y="558800"/>
                  </a:lnTo>
                  <a:lnTo>
                    <a:pt x="906741" y="558800"/>
                  </a:lnTo>
                  <a:lnTo>
                    <a:pt x="912177" y="546100"/>
                  </a:lnTo>
                  <a:lnTo>
                    <a:pt x="919429" y="533400"/>
                  </a:lnTo>
                  <a:lnTo>
                    <a:pt x="923290" y="520700"/>
                  </a:lnTo>
                  <a:lnTo>
                    <a:pt x="923709" y="508000"/>
                  </a:lnTo>
                  <a:lnTo>
                    <a:pt x="920686" y="495300"/>
                  </a:lnTo>
                  <a:lnTo>
                    <a:pt x="945184" y="495300"/>
                  </a:lnTo>
                  <a:lnTo>
                    <a:pt x="949540" y="482600"/>
                  </a:lnTo>
                  <a:lnTo>
                    <a:pt x="953947" y="482600"/>
                  </a:lnTo>
                  <a:lnTo>
                    <a:pt x="958405" y="469900"/>
                  </a:lnTo>
                  <a:close/>
                </a:path>
                <a:path w="2976879" h="1765300">
                  <a:moveTo>
                    <a:pt x="1004379" y="393700"/>
                  </a:moveTo>
                  <a:lnTo>
                    <a:pt x="982662" y="381000"/>
                  </a:lnTo>
                  <a:lnTo>
                    <a:pt x="978598" y="393700"/>
                  </a:lnTo>
                  <a:lnTo>
                    <a:pt x="945324" y="393700"/>
                  </a:lnTo>
                  <a:lnTo>
                    <a:pt x="795464" y="304800"/>
                  </a:lnTo>
                  <a:lnTo>
                    <a:pt x="780859" y="330200"/>
                  </a:lnTo>
                  <a:lnTo>
                    <a:pt x="934910" y="419100"/>
                  </a:lnTo>
                  <a:lnTo>
                    <a:pt x="954671" y="431800"/>
                  </a:lnTo>
                  <a:lnTo>
                    <a:pt x="972832" y="431800"/>
                  </a:lnTo>
                  <a:lnTo>
                    <a:pt x="989393" y="419100"/>
                  </a:lnTo>
                  <a:lnTo>
                    <a:pt x="1004379" y="393700"/>
                  </a:lnTo>
                  <a:close/>
                </a:path>
                <a:path w="2976879" h="1765300">
                  <a:moveTo>
                    <a:pt x="1040320" y="330200"/>
                  </a:moveTo>
                  <a:lnTo>
                    <a:pt x="949210" y="279400"/>
                  </a:lnTo>
                  <a:lnTo>
                    <a:pt x="903668" y="254000"/>
                  </a:lnTo>
                  <a:lnTo>
                    <a:pt x="877887" y="292100"/>
                  </a:lnTo>
                  <a:lnTo>
                    <a:pt x="898207" y="304800"/>
                  </a:lnTo>
                  <a:lnTo>
                    <a:pt x="909510" y="279400"/>
                  </a:lnTo>
                  <a:lnTo>
                    <a:pt x="1025715" y="355600"/>
                  </a:lnTo>
                  <a:lnTo>
                    <a:pt x="1040320" y="330200"/>
                  </a:lnTo>
                  <a:close/>
                </a:path>
                <a:path w="2976879" h="1765300">
                  <a:moveTo>
                    <a:pt x="1110424" y="215900"/>
                  </a:moveTo>
                  <a:lnTo>
                    <a:pt x="1086929" y="203200"/>
                  </a:lnTo>
                  <a:lnTo>
                    <a:pt x="1086040" y="215900"/>
                  </a:lnTo>
                  <a:lnTo>
                    <a:pt x="1083754" y="215900"/>
                  </a:lnTo>
                  <a:lnTo>
                    <a:pt x="1074864" y="228600"/>
                  </a:lnTo>
                  <a:lnTo>
                    <a:pt x="1068768" y="241300"/>
                  </a:lnTo>
                  <a:lnTo>
                    <a:pt x="1049172" y="241300"/>
                  </a:lnTo>
                  <a:lnTo>
                    <a:pt x="1041768" y="228600"/>
                  </a:lnTo>
                  <a:lnTo>
                    <a:pt x="1033589" y="228600"/>
                  </a:lnTo>
                  <a:lnTo>
                    <a:pt x="1010983" y="215900"/>
                  </a:lnTo>
                  <a:lnTo>
                    <a:pt x="965771" y="190500"/>
                  </a:lnTo>
                  <a:lnTo>
                    <a:pt x="973264" y="177800"/>
                  </a:lnTo>
                  <a:lnTo>
                    <a:pt x="988250" y="152400"/>
                  </a:lnTo>
                  <a:lnTo>
                    <a:pt x="969073" y="139700"/>
                  </a:lnTo>
                  <a:lnTo>
                    <a:pt x="946594" y="177800"/>
                  </a:lnTo>
                  <a:lnTo>
                    <a:pt x="908748" y="152400"/>
                  </a:lnTo>
                  <a:lnTo>
                    <a:pt x="903414" y="190500"/>
                  </a:lnTo>
                  <a:lnTo>
                    <a:pt x="931989" y="203200"/>
                  </a:lnTo>
                  <a:lnTo>
                    <a:pt x="922464" y="215900"/>
                  </a:lnTo>
                  <a:lnTo>
                    <a:pt x="941641" y="228600"/>
                  </a:lnTo>
                  <a:lnTo>
                    <a:pt x="951166" y="215900"/>
                  </a:lnTo>
                  <a:lnTo>
                    <a:pt x="1028763" y="254000"/>
                  </a:lnTo>
                  <a:lnTo>
                    <a:pt x="1037945" y="266700"/>
                  </a:lnTo>
                  <a:lnTo>
                    <a:pt x="1074674" y="266700"/>
                  </a:lnTo>
                  <a:lnTo>
                    <a:pt x="1082357" y="254000"/>
                  </a:lnTo>
                  <a:lnTo>
                    <a:pt x="1088885" y="254000"/>
                  </a:lnTo>
                  <a:lnTo>
                    <a:pt x="1094295" y="241300"/>
                  </a:lnTo>
                  <a:lnTo>
                    <a:pt x="1099362" y="241300"/>
                  </a:lnTo>
                  <a:lnTo>
                    <a:pt x="1103731" y="228600"/>
                  </a:lnTo>
                  <a:lnTo>
                    <a:pt x="1107414" y="215900"/>
                  </a:lnTo>
                  <a:lnTo>
                    <a:pt x="1110424" y="215900"/>
                  </a:lnTo>
                  <a:close/>
                </a:path>
                <a:path w="2976879" h="1765300">
                  <a:moveTo>
                    <a:pt x="1138313" y="101600"/>
                  </a:moveTo>
                  <a:lnTo>
                    <a:pt x="1054925" y="0"/>
                  </a:lnTo>
                  <a:lnTo>
                    <a:pt x="1040066" y="25400"/>
                  </a:lnTo>
                  <a:lnTo>
                    <a:pt x="1103020" y="101600"/>
                  </a:lnTo>
                  <a:lnTo>
                    <a:pt x="1138313" y="101600"/>
                  </a:lnTo>
                  <a:close/>
                </a:path>
                <a:path w="2976879" h="1765300">
                  <a:moveTo>
                    <a:pt x="1189799" y="190500"/>
                  </a:moveTo>
                  <a:lnTo>
                    <a:pt x="1189316" y="177800"/>
                  </a:lnTo>
                  <a:lnTo>
                    <a:pt x="1187526" y="165100"/>
                  </a:lnTo>
                  <a:lnTo>
                    <a:pt x="1184414" y="152400"/>
                  </a:lnTo>
                  <a:lnTo>
                    <a:pt x="1180020" y="152400"/>
                  </a:lnTo>
                  <a:lnTo>
                    <a:pt x="1159167" y="127000"/>
                  </a:lnTo>
                  <a:lnTo>
                    <a:pt x="1124013" y="127000"/>
                  </a:lnTo>
                  <a:lnTo>
                    <a:pt x="979360" y="127000"/>
                  </a:lnTo>
                  <a:lnTo>
                    <a:pt x="1096708" y="139700"/>
                  </a:lnTo>
                  <a:lnTo>
                    <a:pt x="1106195" y="139700"/>
                  </a:lnTo>
                  <a:lnTo>
                    <a:pt x="1114882" y="152400"/>
                  </a:lnTo>
                  <a:lnTo>
                    <a:pt x="1154239" y="152400"/>
                  </a:lnTo>
                  <a:lnTo>
                    <a:pt x="1161097" y="165100"/>
                  </a:lnTo>
                  <a:lnTo>
                    <a:pt x="1164653" y="165100"/>
                  </a:lnTo>
                  <a:lnTo>
                    <a:pt x="1165034" y="177800"/>
                  </a:lnTo>
                  <a:lnTo>
                    <a:pt x="1164717" y="190500"/>
                  </a:lnTo>
                  <a:lnTo>
                    <a:pt x="1163205" y="190500"/>
                  </a:lnTo>
                  <a:lnTo>
                    <a:pt x="1160475" y="203200"/>
                  </a:lnTo>
                  <a:lnTo>
                    <a:pt x="1156525" y="215900"/>
                  </a:lnTo>
                  <a:lnTo>
                    <a:pt x="1178242" y="228600"/>
                  </a:lnTo>
                  <a:lnTo>
                    <a:pt x="1183119" y="215900"/>
                  </a:lnTo>
                  <a:lnTo>
                    <a:pt x="1186688" y="203200"/>
                  </a:lnTo>
                  <a:lnTo>
                    <a:pt x="1188910" y="190500"/>
                  </a:lnTo>
                  <a:lnTo>
                    <a:pt x="1189799" y="190500"/>
                  </a:lnTo>
                  <a:close/>
                </a:path>
                <a:path w="2976879" h="1765300">
                  <a:moveTo>
                    <a:pt x="2525712" y="366356"/>
                  </a:moveTo>
                  <a:lnTo>
                    <a:pt x="2512250" y="339686"/>
                  </a:lnTo>
                  <a:lnTo>
                    <a:pt x="2317940" y="438746"/>
                  </a:lnTo>
                  <a:lnTo>
                    <a:pt x="2331402" y="465416"/>
                  </a:lnTo>
                  <a:lnTo>
                    <a:pt x="2525712" y="366356"/>
                  </a:lnTo>
                  <a:close/>
                </a:path>
                <a:path w="2976879" h="1765300">
                  <a:moveTo>
                    <a:pt x="2538412" y="522566"/>
                  </a:moveTo>
                  <a:lnTo>
                    <a:pt x="2531554" y="499706"/>
                  </a:lnTo>
                  <a:lnTo>
                    <a:pt x="2523515" y="488276"/>
                  </a:lnTo>
                  <a:lnTo>
                    <a:pt x="2515108" y="479386"/>
                  </a:lnTo>
                  <a:lnTo>
                    <a:pt x="2513914" y="478116"/>
                  </a:lnTo>
                  <a:lnTo>
                    <a:pt x="2502700" y="473036"/>
                  </a:lnTo>
                  <a:lnTo>
                    <a:pt x="2489898" y="470496"/>
                  </a:lnTo>
                  <a:lnTo>
                    <a:pt x="2504122" y="452716"/>
                  </a:lnTo>
                  <a:lnTo>
                    <a:pt x="2495359" y="436206"/>
                  </a:lnTo>
                  <a:lnTo>
                    <a:pt x="2353246" y="508596"/>
                  </a:lnTo>
                  <a:lnTo>
                    <a:pt x="2366073" y="532726"/>
                  </a:lnTo>
                  <a:lnTo>
                    <a:pt x="2471737" y="479386"/>
                  </a:lnTo>
                  <a:lnTo>
                    <a:pt x="2478468" y="480656"/>
                  </a:lnTo>
                  <a:lnTo>
                    <a:pt x="2509380" y="511136"/>
                  </a:lnTo>
                  <a:lnTo>
                    <a:pt x="2510891" y="517486"/>
                  </a:lnTo>
                  <a:lnTo>
                    <a:pt x="2510663" y="523836"/>
                  </a:lnTo>
                  <a:lnTo>
                    <a:pt x="2480500" y="553046"/>
                  </a:lnTo>
                  <a:lnTo>
                    <a:pt x="2397823" y="594956"/>
                  </a:lnTo>
                  <a:lnTo>
                    <a:pt x="2410650" y="620356"/>
                  </a:lnTo>
                  <a:lnTo>
                    <a:pt x="2498534" y="575906"/>
                  </a:lnTo>
                  <a:lnTo>
                    <a:pt x="2521889" y="560666"/>
                  </a:lnTo>
                  <a:lnTo>
                    <a:pt x="2535186" y="542886"/>
                  </a:lnTo>
                  <a:lnTo>
                    <a:pt x="2538412" y="522566"/>
                  </a:lnTo>
                  <a:close/>
                </a:path>
                <a:path w="2976879" h="1765300">
                  <a:moveTo>
                    <a:pt x="2627566" y="597496"/>
                  </a:moveTo>
                  <a:lnTo>
                    <a:pt x="2621940" y="592416"/>
                  </a:lnTo>
                  <a:lnTo>
                    <a:pt x="2605087" y="577176"/>
                  </a:lnTo>
                  <a:lnTo>
                    <a:pt x="2575369" y="592416"/>
                  </a:lnTo>
                  <a:lnTo>
                    <a:pt x="2566987" y="575906"/>
                  </a:lnTo>
                  <a:lnTo>
                    <a:pt x="2547048" y="586066"/>
                  </a:lnTo>
                  <a:lnTo>
                    <a:pt x="2555430" y="602576"/>
                  </a:lnTo>
                  <a:lnTo>
                    <a:pt x="2474785" y="644486"/>
                  </a:lnTo>
                  <a:lnTo>
                    <a:pt x="2446744" y="680046"/>
                  </a:lnTo>
                  <a:lnTo>
                    <a:pt x="2446274" y="688936"/>
                  </a:lnTo>
                  <a:lnTo>
                    <a:pt x="2447696" y="697826"/>
                  </a:lnTo>
                  <a:lnTo>
                    <a:pt x="2466708" y="732116"/>
                  </a:lnTo>
                  <a:lnTo>
                    <a:pt x="2472499" y="738466"/>
                  </a:lnTo>
                  <a:lnTo>
                    <a:pt x="2492819" y="724496"/>
                  </a:lnTo>
                  <a:lnTo>
                    <a:pt x="2485961" y="718146"/>
                  </a:lnTo>
                  <a:lnTo>
                    <a:pt x="2481008" y="713066"/>
                  </a:lnTo>
                  <a:lnTo>
                    <a:pt x="2477706" y="706716"/>
                  </a:lnTo>
                  <a:lnTo>
                    <a:pt x="2473134" y="697826"/>
                  </a:lnTo>
                  <a:lnTo>
                    <a:pt x="2472372" y="690206"/>
                  </a:lnTo>
                  <a:lnTo>
                    <a:pt x="2475293" y="682586"/>
                  </a:lnTo>
                  <a:lnTo>
                    <a:pt x="2568257" y="627976"/>
                  </a:lnTo>
                  <a:lnTo>
                    <a:pt x="2588196" y="667346"/>
                  </a:lnTo>
                  <a:lnTo>
                    <a:pt x="2608008" y="657186"/>
                  </a:lnTo>
                  <a:lnTo>
                    <a:pt x="2593302" y="627976"/>
                  </a:lnTo>
                  <a:lnTo>
                    <a:pt x="2588196" y="617816"/>
                  </a:lnTo>
                  <a:lnTo>
                    <a:pt x="2627566" y="597496"/>
                  </a:lnTo>
                  <a:close/>
                </a:path>
                <a:path w="2976879" h="1765300">
                  <a:moveTo>
                    <a:pt x="2667089" y="790536"/>
                  </a:moveTo>
                  <a:lnTo>
                    <a:pt x="2657284" y="747356"/>
                  </a:lnTo>
                  <a:lnTo>
                    <a:pt x="2642057" y="726579"/>
                  </a:lnTo>
                  <a:lnTo>
                    <a:pt x="2642057" y="776566"/>
                  </a:lnTo>
                  <a:lnTo>
                    <a:pt x="2641955" y="785456"/>
                  </a:lnTo>
                  <a:lnTo>
                    <a:pt x="2619438" y="815936"/>
                  </a:lnTo>
                  <a:lnTo>
                    <a:pt x="2583827" y="746086"/>
                  </a:lnTo>
                  <a:lnTo>
                    <a:pt x="2579306" y="737196"/>
                  </a:lnTo>
                  <a:lnTo>
                    <a:pt x="2587371" y="734656"/>
                  </a:lnTo>
                  <a:lnTo>
                    <a:pt x="2595397" y="733386"/>
                  </a:lnTo>
                  <a:lnTo>
                    <a:pt x="2611310" y="735926"/>
                  </a:lnTo>
                  <a:lnTo>
                    <a:pt x="2640279" y="767676"/>
                  </a:lnTo>
                  <a:lnTo>
                    <a:pt x="2642057" y="776566"/>
                  </a:lnTo>
                  <a:lnTo>
                    <a:pt x="2642057" y="726579"/>
                  </a:lnTo>
                  <a:lnTo>
                    <a:pt x="2640114" y="724496"/>
                  </a:lnTo>
                  <a:lnTo>
                    <a:pt x="2628646" y="716876"/>
                  </a:lnTo>
                  <a:lnTo>
                    <a:pt x="2615247" y="711796"/>
                  </a:lnTo>
                  <a:lnTo>
                    <a:pt x="2598978" y="707986"/>
                  </a:lnTo>
                  <a:lnTo>
                    <a:pt x="2582354" y="707986"/>
                  </a:lnTo>
                  <a:lnTo>
                    <a:pt x="2532570" y="728306"/>
                  </a:lnTo>
                  <a:lnTo>
                    <a:pt x="2504757" y="767676"/>
                  </a:lnTo>
                  <a:lnTo>
                    <a:pt x="2501722" y="794346"/>
                  </a:lnTo>
                  <a:lnTo>
                    <a:pt x="2504376" y="808316"/>
                  </a:lnTo>
                  <a:lnTo>
                    <a:pt x="2526080" y="846416"/>
                  </a:lnTo>
                  <a:lnTo>
                    <a:pt x="2551747" y="865466"/>
                  </a:lnTo>
                  <a:lnTo>
                    <a:pt x="2564447" y="845146"/>
                  </a:lnTo>
                  <a:lnTo>
                    <a:pt x="2555011" y="841336"/>
                  </a:lnTo>
                  <a:lnTo>
                    <a:pt x="2546705" y="833716"/>
                  </a:lnTo>
                  <a:lnTo>
                    <a:pt x="2527655" y="796886"/>
                  </a:lnTo>
                  <a:lnTo>
                    <a:pt x="2527579" y="787996"/>
                  </a:lnTo>
                  <a:lnTo>
                    <a:pt x="2529395" y="779106"/>
                  </a:lnTo>
                  <a:lnTo>
                    <a:pt x="2533713" y="768946"/>
                  </a:lnTo>
                  <a:lnTo>
                    <a:pt x="2540406" y="760056"/>
                  </a:lnTo>
                  <a:lnTo>
                    <a:pt x="2549423" y="752436"/>
                  </a:lnTo>
                  <a:lnTo>
                    <a:pt x="2560764" y="746086"/>
                  </a:lnTo>
                  <a:lnTo>
                    <a:pt x="2612834" y="847686"/>
                  </a:lnTo>
                  <a:lnTo>
                    <a:pt x="2623756" y="845146"/>
                  </a:lnTo>
                  <a:lnTo>
                    <a:pt x="2629217" y="842606"/>
                  </a:lnTo>
                  <a:lnTo>
                    <a:pt x="2641625" y="834986"/>
                  </a:lnTo>
                  <a:lnTo>
                    <a:pt x="2651607" y="826096"/>
                  </a:lnTo>
                  <a:lnTo>
                    <a:pt x="2658351" y="815936"/>
                  </a:lnTo>
                  <a:lnTo>
                    <a:pt x="2659202" y="814666"/>
                  </a:lnTo>
                  <a:lnTo>
                    <a:pt x="2664396" y="803236"/>
                  </a:lnTo>
                  <a:lnTo>
                    <a:pt x="2667089" y="790536"/>
                  </a:lnTo>
                  <a:close/>
                </a:path>
                <a:path w="2976879" h="1765300">
                  <a:moveTo>
                    <a:pt x="2756725" y="926426"/>
                  </a:moveTo>
                  <a:lnTo>
                    <a:pt x="2735262" y="921346"/>
                  </a:lnTo>
                  <a:lnTo>
                    <a:pt x="2735732" y="912456"/>
                  </a:lnTo>
                  <a:lnTo>
                    <a:pt x="2734526" y="903566"/>
                  </a:lnTo>
                  <a:lnTo>
                    <a:pt x="2731643" y="894676"/>
                  </a:lnTo>
                  <a:lnTo>
                    <a:pt x="2727134" y="884516"/>
                  </a:lnTo>
                  <a:lnTo>
                    <a:pt x="2723070" y="878166"/>
                  </a:lnTo>
                  <a:lnTo>
                    <a:pt x="2720632" y="874356"/>
                  </a:lnTo>
                  <a:lnTo>
                    <a:pt x="2712745" y="865466"/>
                  </a:lnTo>
                  <a:lnTo>
                    <a:pt x="2711145" y="864158"/>
                  </a:lnTo>
                  <a:lnTo>
                    <a:pt x="2711145" y="908646"/>
                  </a:lnTo>
                  <a:lnTo>
                    <a:pt x="2710700" y="914996"/>
                  </a:lnTo>
                  <a:lnTo>
                    <a:pt x="2675598" y="946746"/>
                  </a:lnTo>
                  <a:lnTo>
                    <a:pt x="2661729" y="946746"/>
                  </a:lnTo>
                  <a:lnTo>
                    <a:pt x="2637802" y="916266"/>
                  </a:lnTo>
                  <a:lnTo>
                    <a:pt x="2637980" y="913726"/>
                  </a:lnTo>
                  <a:lnTo>
                    <a:pt x="2638171" y="911186"/>
                  </a:lnTo>
                  <a:lnTo>
                    <a:pt x="2638260" y="909916"/>
                  </a:lnTo>
                  <a:lnTo>
                    <a:pt x="2674124" y="878166"/>
                  </a:lnTo>
                  <a:lnTo>
                    <a:pt x="2680817" y="878166"/>
                  </a:lnTo>
                  <a:lnTo>
                    <a:pt x="2711145" y="908646"/>
                  </a:lnTo>
                  <a:lnTo>
                    <a:pt x="2711145" y="864158"/>
                  </a:lnTo>
                  <a:lnTo>
                    <a:pt x="2703487" y="857846"/>
                  </a:lnTo>
                  <a:lnTo>
                    <a:pt x="2692844" y="854036"/>
                  </a:lnTo>
                  <a:lnTo>
                    <a:pt x="2681452" y="850226"/>
                  </a:lnTo>
                  <a:lnTo>
                    <a:pt x="2670149" y="850226"/>
                  </a:lnTo>
                  <a:lnTo>
                    <a:pt x="2632659" y="866736"/>
                  </a:lnTo>
                  <a:lnTo>
                    <a:pt x="2614231" y="911186"/>
                  </a:lnTo>
                  <a:lnTo>
                    <a:pt x="2609024" y="906106"/>
                  </a:lnTo>
                  <a:lnTo>
                    <a:pt x="2603309" y="901026"/>
                  </a:lnTo>
                  <a:lnTo>
                    <a:pt x="2590863" y="895946"/>
                  </a:lnTo>
                  <a:lnTo>
                    <a:pt x="2585402" y="895946"/>
                  </a:lnTo>
                  <a:lnTo>
                    <a:pt x="2580703" y="897216"/>
                  </a:lnTo>
                  <a:lnTo>
                    <a:pt x="2571673" y="904836"/>
                  </a:lnTo>
                  <a:lnTo>
                    <a:pt x="2567444" y="913726"/>
                  </a:lnTo>
                  <a:lnTo>
                    <a:pt x="2568003" y="925156"/>
                  </a:lnTo>
                  <a:lnTo>
                    <a:pt x="2573337" y="939126"/>
                  </a:lnTo>
                  <a:lnTo>
                    <a:pt x="2575369" y="944206"/>
                  </a:lnTo>
                  <a:lnTo>
                    <a:pt x="2579052" y="949286"/>
                  </a:lnTo>
                  <a:lnTo>
                    <a:pt x="2589466" y="961986"/>
                  </a:lnTo>
                  <a:lnTo>
                    <a:pt x="2592768" y="967066"/>
                  </a:lnTo>
                  <a:lnTo>
                    <a:pt x="2594292" y="969606"/>
                  </a:lnTo>
                  <a:lnTo>
                    <a:pt x="2598712" y="982306"/>
                  </a:lnTo>
                  <a:lnTo>
                    <a:pt x="2599436" y="991196"/>
                  </a:lnTo>
                  <a:lnTo>
                    <a:pt x="2596426" y="998816"/>
                  </a:lnTo>
                  <a:lnTo>
                    <a:pt x="2589720" y="1003896"/>
                  </a:lnTo>
                  <a:lnTo>
                    <a:pt x="2583878" y="1006436"/>
                  </a:lnTo>
                  <a:lnTo>
                    <a:pt x="2577274" y="1006436"/>
                  </a:lnTo>
                  <a:lnTo>
                    <a:pt x="2550350" y="977226"/>
                  </a:lnTo>
                  <a:lnTo>
                    <a:pt x="2543543" y="944206"/>
                  </a:lnTo>
                  <a:lnTo>
                    <a:pt x="2543632" y="940396"/>
                  </a:lnTo>
                  <a:lnTo>
                    <a:pt x="2544381" y="928966"/>
                  </a:lnTo>
                  <a:lnTo>
                    <a:pt x="2517330" y="926426"/>
                  </a:lnTo>
                  <a:lnTo>
                    <a:pt x="2516492" y="932776"/>
                  </a:lnTo>
                  <a:lnTo>
                    <a:pt x="2516365" y="941666"/>
                  </a:lnTo>
                  <a:lnTo>
                    <a:pt x="2516733" y="948016"/>
                  </a:lnTo>
                  <a:lnTo>
                    <a:pt x="2527744" y="988656"/>
                  </a:lnTo>
                  <a:lnTo>
                    <a:pt x="2552433" y="1020406"/>
                  </a:lnTo>
                  <a:lnTo>
                    <a:pt x="2583192" y="1033106"/>
                  </a:lnTo>
                  <a:lnTo>
                    <a:pt x="2593276" y="1031836"/>
                  </a:lnTo>
                  <a:lnTo>
                    <a:pt x="2623464" y="1006436"/>
                  </a:lnTo>
                  <a:lnTo>
                    <a:pt x="2624899" y="1002626"/>
                  </a:lnTo>
                  <a:lnTo>
                    <a:pt x="2625991" y="993736"/>
                  </a:lnTo>
                  <a:lnTo>
                    <a:pt x="2625255" y="984846"/>
                  </a:lnTo>
                  <a:lnTo>
                    <a:pt x="2622702" y="974686"/>
                  </a:lnTo>
                  <a:lnTo>
                    <a:pt x="2618295" y="964526"/>
                  </a:lnTo>
                  <a:lnTo>
                    <a:pt x="2616263" y="960716"/>
                  </a:lnTo>
                  <a:lnTo>
                    <a:pt x="2612580" y="954366"/>
                  </a:lnTo>
                  <a:lnTo>
                    <a:pt x="2601658" y="940396"/>
                  </a:lnTo>
                  <a:lnTo>
                    <a:pt x="2597975" y="934046"/>
                  </a:lnTo>
                  <a:lnTo>
                    <a:pt x="2596070" y="930236"/>
                  </a:lnTo>
                  <a:lnTo>
                    <a:pt x="2591625" y="922616"/>
                  </a:lnTo>
                  <a:lnTo>
                    <a:pt x="2591244" y="916266"/>
                  </a:lnTo>
                  <a:lnTo>
                    <a:pt x="2594800" y="914996"/>
                  </a:lnTo>
                  <a:lnTo>
                    <a:pt x="2597467" y="913726"/>
                  </a:lnTo>
                  <a:lnTo>
                    <a:pt x="2600642" y="914996"/>
                  </a:lnTo>
                  <a:lnTo>
                    <a:pt x="2604452" y="917536"/>
                  </a:lnTo>
                  <a:lnTo>
                    <a:pt x="2608135" y="921346"/>
                  </a:lnTo>
                  <a:lnTo>
                    <a:pt x="2610802" y="923886"/>
                  </a:lnTo>
                  <a:lnTo>
                    <a:pt x="2632189" y="955636"/>
                  </a:lnTo>
                  <a:lnTo>
                    <a:pt x="2670378" y="974686"/>
                  </a:lnTo>
                  <a:lnTo>
                    <a:pt x="2681109" y="974686"/>
                  </a:lnTo>
                  <a:lnTo>
                    <a:pt x="2719730" y="955636"/>
                  </a:lnTo>
                  <a:lnTo>
                    <a:pt x="2727477" y="946746"/>
                  </a:lnTo>
                  <a:lnTo>
                    <a:pt x="2730563" y="941666"/>
                  </a:lnTo>
                  <a:lnTo>
                    <a:pt x="2749613" y="950556"/>
                  </a:lnTo>
                  <a:lnTo>
                    <a:pt x="2752229" y="941666"/>
                  </a:lnTo>
                  <a:lnTo>
                    <a:pt x="2756725" y="926426"/>
                  </a:lnTo>
                  <a:close/>
                </a:path>
                <a:path w="2976879" h="1765300">
                  <a:moveTo>
                    <a:pt x="2814891" y="1062316"/>
                  </a:moveTo>
                  <a:lnTo>
                    <a:pt x="2795828" y="1026756"/>
                  </a:lnTo>
                  <a:lnTo>
                    <a:pt x="2788894" y="1021676"/>
                  </a:lnTo>
                  <a:lnTo>
                    <a:pt x="2776194" y="1015326"/>
                  </a:lnTo>
                  <a:lnTo>
                    <a:pt x="2761170" y="1014056"/>
                  </a:lnTo>
                  <a:lnTo>
                    <a:pt x="2783903" y="1002626"/>
                  </a:lnTo>
                  <a:lnTo>
                    <a:pt x="2770949" y="977226"/>
                  </a:lnTo>
                  <a:lnTo>
                    <a:pt x="2628963" y="1049616"/>
                  </a:lnTo>
                  <a:lnTo>
                    <a:pt x="2641790" y="1075016"/>
                  </a:lnTo>
                  <a:lnTo>
                    <a:pt x="2723197" y="1033106"/>
                  </a:lnTo>
                  <a:lnTo>
                    <a:pt x="2731935" y="1029296"/>
                  </a:lnTo>
                  <a:lnTo>
                    <a:pt x="2740634" y="1026756"/>
                  </a:lnTo>
                  <a:lnTo>
                    <a:pt x="2749321" y="1026756"/>
                  </a:lnTo>
                  <a:lnTo>
                    <a:pt x="2785173" y="1050886"/>
                  </a:lnTo>
                  <a:lnTo>
                    <a:pt x="2786062" y="1057236"/>
                  </a:lnTo>
                  <a:lnTo>
                    <a:pt x="2785046" y="1064856"/>
                  </a:lnTo>
                  <a:lnTo>
                    <a:pt x="2814891" y="1062316"/>
                  </a:lnTo>
                  <a:close/>
                </a:path>
                <a:path w="2976879" h="1765300">
                  <a:moveTo>
                    <a:pt x="2842958" y="1118196"/>
                  </a:moveTo>
                  <a:lnTo>
                    <a:pt x="2820225" y="1073746"/>
                  </a:lnTo>
                  <a:lnTo>
                    <a:pt x="2799016" y="1083906"/>
                  </a:lnTo>
                  <a:lnTo>
                    <a:pt x="2808922" y="1104226"/>
                  </a:lnTo>
                  <a:lnTo>
                    <a:pt x="2688145" y="1165186"/>
                  </a:lnTo>
                  <a:lnTo>
                    <a:pt x="2700972" y="1190586"/>
                  </a:lnTo>
                  <a:lnTo>
                    <a:pt x="2842958" y="1118196"/>
                  </a:lnTo>
                  <a:close/>
                </a:path>
                <a:path w="2976879" h="1765300">
                  <a:moveTo>
                    <a:pt x="2893504" y="1087716"/>
                  </a:moveTo>
                  <a:lnTo>
                    <a:pt x="2880804" y="1071206"/>
                  </a:lnTo>
                  <a:lnTo>
                    <a:pt x="2876232" y="1068666"/>
                  </a:lnTo>
                  <a:lnTo>
                    <a:pt x="2871787" y="1069936"/>
                  </a:lnTo>
                  <a:lnTo>
                    <a:pt x="2863151" y="1073746"/>
                  </a:lnTo>
                  <a:lnTo>
                    <a:pt x="2860230" y="1077556"/>
                  </a:lnTo>
                  <a:lnTo>
                    <a:pt x="2858706" y="1082636"/>
                  </a:lnTo>
                  <a:lnTo>
                    <a:pt x="2857309" y="1086446"/>
                  </a:lnTo>
                  <a:lnTo>
                    <a:pt x="2874581" y="1105496"/>
                  </a:lnTo>
                  <a:lnTo>
                    <a:pt x="2879026" y="1105496"/>
                  </a:lnTo>
                  <a:lnTo>
                    <a:pt x="2887662" y="1100416"/>
                  </a:lnTo>
                  <a:lnTo>
                    <a:pt x="2890456" y="1097876"/>
                  </a:lnTo>
                  <a:lnTo>
                    <a:pt x="2893504" y="1087716"/>
                  </a:lnTo>
                  <a:close/>
                </a:path>
                <a:path w="2976879" h="1765300">
                  <a:moveTo>
                    <a:pt x="2920174" y="1172806"/>
                  </a:moveTo>
                  <a:lnTo>
                    <a:pt x="2914548" y="1167726"/>
                  </a:lnTo>
                  <a:lnTo>
                    <a:pt x="2897695" y="1152486"/>
                  </a:lnTo>
                  <a:lnTo>
                    <a:pt x="2867977" y="1167726"/>
                  </a:lnTo>
                  <a:lnTo>
                    <a:pt x="2859595" y="1151216"/>
                  </a:lnTo>
                  <a:lnTo>
                    <a:pt x="2839783" y="1161376"/>
                  </a:lnTo>
                  <a:lnTo>
                    <a:pt x="2848165" y="1177886"/>
                  </a:lnTo>
                  <a:lnTo>
                    <a:pt x="2767520" y="1218526"/>
                  </a:lnTo>
                  <a:lnTo>
                    <a:pt x="2739377" y="1255356"/>
                  </a:lnTo>
                  <a:lnTo>
                    <a:pt x="2738945" y="1264246"/>
                  </a:lnTo>
                  <a:lnTo>
                    <a:pt x="2740406" y="1273136"/>
                  </a:lnTo>
                  <a:lnTo>
                    <a:pt x="2765234" y="1313776"/>
                  </a:lnTo>
                  <a:lnTo>
                    <a:pt x="2785427" y="1298536"/>
                  </a:lnTo>
                  <a:lnTo>
                    <a:pt x="2778696" y="1293456"/>
                  </a:lnTo>
                  <a:lnTo>
                    <a:pt x="2773616" y="1287106"/>
                  </a:lnTo>
                  <a:lnTo>
                    <a:pt x="2770314" y="1280756"/>
                  </a:lnTo>
                  <a:lnTo>
                    <a:pt x="2765742" y="1271866"/>
                  </a:lnTo>
                  <a:lnTo>
                    <a:pt x="2764980" y="1264246"/>
                  </a:lnTo>
                  <a:lnTo>
                    <a:pt x="2768028" y="1257896"/>
                  </a:lnTo>
                  <a:lnTo>
                    <a:pt x="2771063" y="1252816"/>
                  </a:lnTo>
                  <a:lnTo>
                    <a:pt x="2775813" y="1247736"/>
                  </a:lnTo>
                  <a:lnTo>
                    <a:pt x="2782252" y="1242656"/>
                  </a:lnTo>
                  <a:lnTo>
                    <a:pt x="2790380" y="1238846"/>
                  </a:lnTo>
                  <a:lnTo>
                    <a:pt x="2860992" y="1202016"/>
                  </a:lnTo>
                  <a:lnTo>
                    <a:pt x="2880804" y="1241386"/>
                  </a:lnTo>
                  <a:lnTo>
                    <a:pt x="2900743" y="1231226"/>
                  </a:lnTo>
                  <a:lnTo>
                    <a:pt x="2885948" y="1202016"/>
                  </a:lnTo>
                  <a:lnTo>
                    <a:pt x="2880804" y="1191856"/>
                  </a:lnTo>
                  <a:lnTo>
                    <a:pt x="2920174" y="1172806"/>
                  </a:lnTo>
                  <a:close/>
                </a:path>
                <a:path w="2976879" h="1765300">
                  <a:moveTo>
                    <a:pt x="2976308" y="1379816"/>
                  </a:moveTo>
                  <a:lnTo>
                    <a:pt x="2972384" y="1372196"/>
                  </a:lnTo>
                  <a:lnTo>
                    <a:pt x="2963227" y="1354416"/>
                  </a:lnTo>
                  <a:lnTo>
                    <a:pt x="2834322" y="1372196"/>
                  </a:lnTo>
                  <a:lnTo>
                    <a:pt x="2922841" y="1274406"/>
                  </a:lnTo>
                  <a:lnTo>
                    <a:pt x="2909760" y="1249006"/>
                  </a:lnTo>
                  <a:lnTo>
                    <a:pt x="2830512" y="1337906"/>
                  </a:lnTo>
                  <a:lnTo>
                    <a:pt x="2818206" y="1351876"/>
                  </a:lnTo>
                  <a:lnTo>
                    <a:pt x="2812808" y="1358226"/>
                  </a:lnTo>
                  <a:lnTo>
                    <a:pt x="2807906" y="1363306"/>
                  </a:lnTo>
                  <a:lnTo>
                    <a:pt x="2803156" y="1367116"/>
                  </a:lnTo>
                  <a:lnTo>
                    <a:pt x="2798089" y="1372196"/>
                  </a:lnTo>
                  <a:lnTo>
                    <a:pt x="2792679" y="1376006"/>
                  </a:lnTo>
                  <a:lnTo>
                    <a:pt x="2786951" y="1378546"/>
                  </a:lnTo>
                  <a:lnTo>
                    <a:pt x="2781516" y="1381086"/>
                  </a:lnTo>
                  <a:lnTo>
                    <a:pt x="2775750" y="1381086"/>
                  </a:lnTo>
                  <a:lnTo>
                    <a:pt x="2742120" y="1353146"/>
                  </a:lnTo>
                  <a:lnTo>
                    <a:pt x="2719641" y="1364576"/>
                  </a:lnTo>
                  <a:lnTo>
                    <a:pt x="2746438" y="1395056"/>
                  </a:lnTo>
                  <a:lnTo>
                    <a:pt x="2771508" y="1403946"/>
                  </a:lnTo>
                  <a:lnTo>
                    <a:pt x="2779585" y="1403946"/>
                  </a:lnTo>
                  <a:lnTo>
                    <a:pt x="2965945" y="1381086"/>
                  </a:lnTo>
                  <a:lnTo>
                    <a:pt x="2976308" y="13798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7" name="object 7"/>
          <p:cNvSpPr txBox="1"/>
          <p:nvPr/>
        </p:nvSpPr>
        <p:spPr>
          <a:xfrm>
            <a:off x="967751" y="4110038"/>
            <a:ext cx="1905000" cy="382156"/>
          </a:xfrm>
          <a:prstGeom prst="rect">
            <a:avLst/>
          </a:prstGeom>
        </p:spPr>
        <p:txBody>
          <a:bodyPr wrap="square" lIns="0" tIns="12700" rIns="0" bIns="0">
            <a:spAutoFit/>
          </a:bodyPr>
          <a:lstStyle/>
          <a:p>
            <a:pPr marL="12700" eaLnBrk="1" fontAlgn="auto" hangingPunct="1">
              <a:spcBef>
                <a:spcPts val="100"/>
              </a:spcBef>
              <a:spcAft>
                <a:spcPts val="0"/>
              </a:spcAft>
              <a:defRPr/>
            </a:pPr>
            <a:r>
              <a:rPr sz="2400" spc="-15" dirty="0">
                <a:latin typeface="Trebuchet MS"/>
                <a:cs typeface="Trebuchet MS"/>
              </a:rPr>
              <a:t>Availability</a:t>
            </a:r>
            <a:endParaRPr sz="2400" dirty="0">
              <a:latin typeface="Trebuchet MS"/>
              <a:cs typeface="Trebuchet MS"/>
            </a:endParaRPr>
          </a:p>
        </p:txBody>
      </p:sp>
      <p:sp>
        <p:nvSpPr>
          <p:cNvPr id="9221" name="object 8"/>
          <p:cNvSpPr txBox="1">
            <a:spLocks noChangeArrowheads="1"/>
          </p:cNvSpPr>
          <p:nvPr/>
        </p:nvSpPr>
        <p:spPr bwMode="auto">
          <a:xfrm>
            <a:off x="3276600" y="1284574"/>
            <a:ext cx="5029200" cy="248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469900" indent="-457200">
              <a:tabLst>
                <a:tab pos="468313" algn="l"/>
                <a:tab pos="469900" algn="l"/>
              </a:tabLst>
              <a:defRPr>
                <a:solidFill>
                  <a:schemeClr val="tx1"/>
                </a:solidFill>
                <a:latin typeface="Calibri" pitchFamily="34" charset="0"/>
              </a:defRPr>
            </a:lvl1pPr>
            <a:lvl2pPr marL="742950" indent="-285750">
              <a:tabLst>
                <a:tab pos="468313" algn="l"/>
                <a:tab pos="469900" algn="l"/>
              </a:tabLst>
              <a:defRPr>
                <a:solidFill>
                  <a:schemeClr val="tx1"/>
                </a:solidFill>
                <a:latin typeface="Calibri" pitchFamily="34" charset="0"/>
              </a:defRPr>
            </a:lvl2pPr>
            <a:lvl3pPr marL="1143000" indent="-228600">
              <a:tabLst>
                <a:tab pos="468313" algn="l"/>
                <a:tab pos="469900" algn="l"/>
              </a:tabLst>
              <a:defRPr>
                <a:solidFill>
                  <a:schemeClr val="tx1"/>
                </a:solidFill>
                <a:latin typeface="Calibri" pitchFamily="34" charset="0"/>
              </a:defRPr>
            </a:lvl3pPr>
            <a:lvl4pPr marL="1600200" indent="-228600">
              <a:tabLst>
                <a:tab pos="468313" algn="l"/>
                <a:tab pos="469900" algn="l"/>
              </a:tabLst>
              <a:defRPr>
                <a:solidFill>
                  <a:schemeClr val="tx1"/>
                </a:solidFill>
                <a:latin typeface="Calibri" pitchFamily="34" charset="0"/>
              </a:defRPr>
            </a:lvl4pPr>
            <a:lvl5pPr marL="2057400" indent="-228600">
              <a:tabLst>
                <a:tab pos="468313" algn="l"/>
                <a:tab pos="469900" algn="l"/>
              </a:tabLst>
              <a:defRPr>
                <a:solidFill>
                  <a:schemeClr val="tx1"/>
                </a:solidFill>
                <a:latin typeface="Calibri" pitchFamily="34" charset="0"/>
              </a:defRPr>
            </a:lvl5pPr>
            <a:lvl6pPr marL="2514600" indent="-228600" eaLnBrk="0" fontAlgn="base" hangingPunct="0">
              <a:spcBef>
                <a:spcPct val="0"/>
              </a:spcBef>
              <a:spcAft>
                <a:spcPct val="0"/>
              </a:spcAft>
              <a:tabLst>
                <a:tab pos="468313" algn="l"/>
                <a:tab pos="469900" algn="l"/>
              </a:tabLst>
              <a:defRPr>
                <a:solidFill>
                  <a:schemeClr val="tx1"/>
                </a:solidFill>
                <a:latin typeface="Calibri" pitchFamily="34" charset="0"/>
              </a:defRPr>
            </a:lvl6pPr>
            <a:lvl7pPr marL="2971800" indent="-228600" eaLnBrk="0" fontAlgn="base" hangingPunct="0">
              <a:spcBef>
                <a:spcPct val="0"/>
              </a:spcBef>
              <a:spcAft>
                <a:spcPct val="0"/>
              </a:spcAft>
              <a:tabLst>
                <a:tab pos="468313" algn="l"/>
                <a:tab pos="469900" algn="l"/>
              </a:tabLst>
              <a:defRPr>
                <a:solidFill>
                  <a:schemeClr val="tx1"/>
                </a:solidFill>
                <a:latin typeface="Calibri" pitchFamily="34" charset="0"/>
              </a:defRPr>
            </a:lvl7pPr>
            <a:lvl8pPr marL="3429000" indent="-228600" eaLnBrk="0" fontAlgn="base" hangingPunct="0">
              <a:spcBef>
                <a:spcPct val="0"/>
              </a:spcBef>
              <a:spcAft>
                <a:spcPct val="0"/>
              </a:spcAft>
              <a:tabLst>
                <a:tab pos="468313" algn="l"/>
                <a:tab pos="469900" algn="l"/>
              </a:tabLst>
              <a:defRPr>
                <a:solidFill>
                  <a:schemeClr val="tx1"/>
                </a:solidFill>
                <a:latin typeface="Calibri" pitchFamily="34" charset="0"/>
              </a:defRPr>
            </a:lvl8pPr>
            <a:lvl9pPr marL="3886200" indent="-228600" eaLnBrk="0" fontAlgn="base" hangingPunct="0">
              <a:spcBef>
                <a:spcPct val="0"/>
              </a:spcBef>
              <a:spcAft>
                <a:spcPct val="0"/>
              </a:spcAft>
              <a:tabLst>
                <a:tab pos="468313" algn="l"/>
                <a:tab pos="469900" algn="l"/>
              </a:tabLst>
              <a:defRPr>
                <a:solidFill>
                  <a:schemeClr val="tx1"/>
                </a:solidFill>
                <a:latin typeface="Calibri" pitchFamily="34" charset="0"/>
              </a:defRPr>
            </a:lvl9pPr>
          </a:lstStyle>
          <a:p>
            <a:pPr>
              <a:spcBef>
                <a:spcPts val="100"/>
              </a:spcBef>
              <a:buFont typeface="Arial" pitchFamily="34" charset="0"/>
              <a:buChar char="•"/>
            </a:pPr>
            <a:r>
              <a:rPr lang="en-US" altLang="en-US" sz="2000" b="1" i="1" dirty="0">
                <a:latin typeface="Trebuchet MS" pitchFamily="34" charset="0"/>
                <a:ea typeface="Trebuchet MS" pitchFamily="34" charset="0"/>
                <a:cs typeface="Trebuchet MS" pitchFamily="34" charset="0"/>
              </a:rPr>
              <a:t>Confidentiality </a:t>
            </a:r>
            <a:r>
              <a:rPr lang="en-US" altLang="en-US" sz="2000" dirty="0">
                <a:latin typeface="Trebuchet MS" pitchFamily="34" charset="0"/>
                <a:ea typeface="Trebuchet MS" pitchFamily="34" charset="0"/>
                <a:cs typeface="Trebuchet MS" pitchFamily="34" charset="0"/>
              </a:rPr>
              <a:t>– Preserving authorized restrictions on information access and disclosure</a:t>
            </a:r>
          </a:p>
          <a:p>
            <a:pPr>
              <a:spcBef>
                <a:spcPts val="100"/>
              </a:spcBef>
              <a:buFont typeface="Arial" pitchFamily="34" charset="0"/>
              <a:buChar char="•"/>
            </a:pPr>
            <a:r>
              <a:rPr lang="en-US" altLang="en-US" sz="2000" b="1" i="1" dirty="0">
                <a:latin typeface="Trebuchet MS" pitchFamily="34" charset="0"/>
                <a:ea typeface="Trebuchet MS" pitchFamily="34" charset="0"/>
                <a:cs typeface="Trebuchet MS" pitchFamily="34" charset="0"/>
              </a:rPr>
              <a:t>Integrity </a:t>
            </a:r>
            <a:r>
              <a:rPr lang="en-US" altLang="en-US" sz="2000" dirty="0">
                <a:latin typeface="Trebuchet MS" pitchFamily="34" charset="0"/>
                <a:ea typeface="Trebuchet MS" pitchFamily="34" charset="0"/>
                <a:cs typeface="Trebuchet MS" pitchFamily="34" charset="0"/>
              </a:rPr>
              <a:t>– protects against improper information modification or destruction</a:t>
            </a:r>
          </a:p>
          <a:p>
            <a:pPr>
              <a:buFont typeface="Arial" pitchFamily="34" charset="0"/>
              <a:buChar char="•"/>
            </a:pPr>
            <a:r>
              <a:rPr lang="en-US" altLang="en-US" sz="2000" b="1" i="1" dirty="0">
                <a:latin typeface="Trebuchet MS" pitchFamily="34" charset="0"/>
                <a:ea typeface="Trebuchet MS" pitchFamily="34" charset="0"/>
                <a:cs typeface="Trebuchet MS" pitchFamily="34" charset="0"/>
              </a:rPr>
              <a:t>Availability </a:t>
            </a:r>
            <a:r>
              <a:rPr lang="en-US" altLang="en-US" sz="2000" dirty="0">
                <a:latin typeface="Trebuchet MS" pitchFamily="34" charset="0"/>
                <a:ea typeface="Trebuchet MS" pitchFamily="34" charset="0"/>
                <a:cs typeface="Trebuchet MS" pitchFamily="34" charset="0"/>
              </a:rPr>
              <a:t>– guarantee timely and  reliable access to the information by authorized individuals.</a:t>
            </a:r>
          </a:p>
        </p:txBody>
      </p:sp>
      <p:sp>
        <p:nvSpPr>
          <p:cNvPr id="3" name="TextBox 2"/>
          <p:cNvSpPr txBox="1"/>
          <p:nvPr/>
        </p:nvSpPr>
        <p:spPr>
          <a:xfrm>
            <a:off x="967751" y="4953000"/>
            <a:ext cx="7109449" cy="923330"/>
          </a:xfrm>
          <a:prstGeom prst="rect">
            <a:avLst/>
          </a:prstGeom>
          <a:noFill/>
        </p:spPr>
        <p:txBody>
          <a:bodyPr wrap="square" rtlCol="0">
            <a:spAutoFit/>
          </a:bodyPr>
          <a:lstStyle/>
          <a:p>
            <a:r>
              <a:rPr lang="en-US" dirty="0"/>
              <a:t>These three concepts form what is often referred to as the </a:t>
            </a:r>
            <a:r>
              <a:rPr lang="en-US" b="1" dirty="0"/>
              <a:t>CIA triad</a:t>
            </a:r>
            <a:r>
              <a:rPr lang="en-US" dirty="0"/>
              <a:t>. The three concepts embody the fundamental security objectives for both data and for information and computing services</a:t>
            </a:r>
          </a:p>
        </p:txBody>
      </p:sp>
    </p:spTree>
    <p:extLst>
      <p:ext uri="{BB962C8B-B14F-4D97-AF65-F5344CB8AC3E}">
        <p14:creationId xmlns:p14="http://schemas.microsoft.com/office/powerpoint/2010/main" val="2089864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534400" cy="5562600"/>
          </a:xfrm>
        </p:spPr>
        <p:txBody>
          <a:bodyPr>
            <a:noAutofit/>
          </a:bodyPr>
          <a:lstStyle/>
          <a:p>
            <a:pPr marL="0" indent="0" fontAlgn="base">
              <a:buNone/>
            </a:pPr>
            <a:r>
              <a:rPr lang="en-US" sz="2400" dirty="0"/>
              <a:t> </a:t>
            </a:r>
            <a:r>
              <a:rPr lang="en-US" sz="2400" b="1" dirty="0"/>
              <a:t>Network security</a:t>
            </a:r>
            <a:r>
              <a:rPr lang="en-US" sz="2400" dirty="0"/>
              <a:t> is the practice of securing a computer network from intruders, whether targeted attackers or opportunistic malware.</a:t>
            </a:r>
          </a:p>
          <a:p>
            <a:pPr marL="0" indent="0" fontAlgn="base">
              <a:buNone/>
            </a:pPr>
            <a:r>
              <a:rPr lang="en-US" sz="2400" b="1" dirty="0"/>
              <a:t>Application security</a:t>
            </a:r>
            <a:r>
              <a:rPr lang="en-US" sz="2400" dirty="0"/>
              <a:t> is the process of developing, adding, and testing security features within applications to prevent security vulnerabilities against threats such as unauthorized access and modification.</a:t>
            </a:r>
          </a:p>
          <a:p>
            <a:pPr marL="0" indent="0" fontAlgn="base">
              <a:buNone/>
            </a:pPr>
            <a:r>
              <a:rPr lang="en-US" sz="2400" b="1" dirty="0"/>
              <a:t>Information security</a:t>
            </a:r>
            <a:r>
              <a:rPr lang="en-US" sz="2400" dirty="0"/>
              <a:t> protects the integrity and privacy of data, both in storage and in transit.</a:t>
            </a:r>
          </a:p>
          <a:p>
            <a:pPr marL="0" indent="0" fontAlgn="base">
              <a:buNone/>
            </a:pPr>
            <a:r>
              <a:rPr lang="en-US" sz="2400" b="1" dirty="0"/>
              <a:t>Operational security </a:t>
            </a:r>
            <a:r>
              <a:rPr lang="en-US" sz="2400" dirty="0"/>
              <a:t>is a security and risk management process that prevents sensitive information from getting into the wrong hands</a:t>
            </a:r>
          </a:p>
          <a:p>
            <a:pPr marL="0" indent="0">
              <a:buNone/>
            </a:pPr>
            <a:r>
              <a:rPr lang="en-US" sz="2400" u="sng" dirty="0">
                <a:hlinkClick r:id="rId2"/>
              </a:rPr>
              <a:t>Cloud security</a:t>
            </a:r>
            <a:r>
              <a:rPr lang="en-US" sz="2400" u="sng" dirty="0"/>
              <a:t> </a:t>
            </a:r>
            <a:r>
              <a:rPr lang="en-US" sz="2400" dirty="0"/>
              <a:t>is concerned with securing data, applications, and infrastructure in the Cloud.</a:t>
            </a:r>
          </a:p>
          <a:p>
            <a:pPr marL="0" indent="0">
              <a:buNone/>
            </a:pPr>
            <a:br>
              <a:rPr lang="en-US" sz="2400" dirty="0"/>
            </a:br>
            <a:endParaRPr lang="en-US" sz="2400" dirty="0"/>
          </a:p>
        </p:txBody>
      </p:sp>
      <p:sp>
        <p:nvSpPr>
          <p:cNvPr id="4" name="Title 5"/>
          <p:cNvSpPr txBox="1">
            <a:spLocks/>
          </p:cNvSpPr>
          <p:nvPr/>
        </p:nvSpPr>
        <p:spPr bwMode="auto">
          <a:xfrm>
            <a:off x="0" y="20935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Different types of cyber security</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CIA Triad</a:t>
            </a:r>
          </a:p>
        </p:txBody>
      </p:sp>
      <p:sp>
        <p:nvSpPr>
          <p:cNvPr id="3" name="Content Placeholder 2"/>
          <p:cNvSpPr>
            <a:spLocks noGrp="1"/>
          </p:cNvSpPr>
          <p:nvPr>
            <p:ph idx="1"/>
          </p:nvPr>
        </p:nvSpPr>
        <p:spPr/>
        <p:txBody>
          <a:bodyPr>
            <a:normAutofit fontScale="77500" lnSpcReduction="20000"/>
          </a:bodyPr>
          <a:lstStyle/>
          <a:p>
            <a:r>
              <a:rPr lang="en-US" dirty="0"/>
              <a:t>To have a better understanding of how the CIA Triad works in practice, consider an ATM that allows users to access bank balances and other information. An ATM incorporates measures to cover the principles of the triad:</a:t>
            </a:r>
          </a:p>
          <a:p>
            <a:pPr lvl="0"/>
            <a:r>
              <a:rPr lang="en-US" dirty="0"/>
              <a:t>The two-factor authentication (debit card with the PIN code) provides </a:t>
            </a:r>
            <a:r>
              <a:rPr lang="en-US" b="1" dirty="0"/>
              <a:t>confidentiality</a:t>
            </a:r>
            <a:r>
              <a:rPr lang="en-US" dirty="0"/>
              <a:t> before authorizing access to sensitive data.</a:t>
            </a:r>
          </a:p>
          <a:p>
            <a:pPr lvl="0"/>
            <a:r>
              <a:rPr lang="en-US" dirty="0"/>
              <a:t>The ATM and bank software ensure data </a:t>
            </a:r>
            <a:r>
              <a:rPr lang="en-US" b="1" dirty="0"/>
              <a:t>integrity </a:t>
            </a:r>
            <a:r>
              <a:rPr lang="en-US" dirty="0"/>
              <a:t>by maintaining all transfer and withdrawal records made via the ATM in the user’s bank accounting.</a:t>
            </a:r>
          </a:p>
          <a:p>
            <a:pPr lvl="0"/>
            <a:r>
              <a:rPr lang="en-US" dirty="0"/>
              <a:t>The ATM provides </a:t>
            </a:r>
            <a:r>
              <a:rPr lang="en-US" b="1" dirty="0"/>
              <a:t>availability</a:t>
            </a:r>
            <a:r>
              <a:rPr lang="en-US" dirty="0"/>
              <a:t> as it is for public use and is accessible at all times.</a:t>
            </a:r>
          </a:p>
          <a:p>
            <a:pPr marL="0" indent="0">
              <a:buNone/>
            </a:pPr>
            <a:endParaRPr lang="en-US" dirty="0"/>
          </a:p>
        </p:txBody>
      </p:sp>
    </p:spTree>
    <p:extLst>
      <p:ext uri="{BB962C8B-B14F-4D97-AF65-F5344CB8AC3E}">
        <p14:creationId xmlns:p14="http://schemas.microsoft.com/office/powerpoint/2010/main" val="3253513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4800"/>
            <a:ext cx="7620000" cy="884238"/>
          </a:xfrm>
        </p:spPr>
        <p:txBody>
          <a:bodyPr/>
          <a:lstStyle/>
          <a:p>
            <a:pPr eaLnBrk="1" hangingPunct="1"/>
            <a:r>
              <a:rPr lang="en-US" altLang="en-US" dirty="0"/>
              <a:t>Levels of security breach impact</a:t>
            </a:r>
          </a:p>
        </p:txBody>
      </p:sp>
      <p:sp>
        <p:nvSpPr>
          <p:cNvPr id="3" name="Content Placeholder 2"/>
          <p:cNvSpPr>
            <a:spLocks noGrp="1"/>
          </p:cNvSpPr>
          <p:nvPr>
            <p:ph idx="1"/>
          </p:nvPr>
        </p:nvSpPr>
        <p:spPr>
          <a:xfrm>
            <a:off x="457200" y="1295400"/>
            <a:ext cx="8229600" cy="4830769"/>
          </a:xfrm>
        </p:spPr>
        <p:txBody>
          <a:bodyPr>
            <a:normAutofit fontScale="55000" lnSpcReduction="20000"/>
          </a:bodyPr>
          <a:lstStyle/>
          <a:p>
            <a:pPr marL="0" indent="0">
              <a:buNone/>
            </a:pPr>
            <a:r>
              <a:rPr lang="en-US" dirty="0"/>
              <a:t>We use three levels of impact on organizations or </a:t>
            </a:r>
            <a:r>
              <a:rPr lang="en-US"/>
              <a:t>individuals if </a:t>
            </a:r>
            <a:r>
              <a:rPr lang="en-US" dirty="0"/>
              <a:t>there be a breach of security i.e., a loss of confidentiality, integrity, or availability).</a:t>
            </a:r>
          </a:p>
          <a:p>
            <a:pPr marL="0" indent="0">
              <a:buNone/>
            </a:pPr>
            <a:r>
              <a:rPr lang="en-US" b="1" dirty="0"/>
              <a:t>Low</a:t>
            </a:r>
            <a:r>
              <a:rPr lang="en-US" dirty="0"/>
              <a:t>: the loss will have a limited impact effect on organizational operations, organizational assets, or individuals.</a:t>
            </a:r>
          </a:p>
          <a:p>
            <a:pPr marL="0" indent="0">
              <a:buNone/>
              <a:defRPr/>
            </a:pPr>
            <a:r>
              <a:rPr lang="en-US" dirty="0"/>
              <a:t> If there will be a security breach (i.e., a loss of confidentiality, integrity, or availability),  (i) result in minor damage to organizational assets; (ii) result in minor financial loss; or (iii) result in minor harm to individuals.</a:t>
            </a:r>
          </a:p>
          <a:p>
            <a:pPr marL="0" indent="0">
              <a:buNone/>
              <a:defRPr/>
            </a:pPr>
            <a:endParaRPr lang="en-US" dirty="0"/>
          </a:p>
          <a:p>
            <a:pPr marL="0" indent="0">
              <a:buNone/>
              <a:defRPr/>
            </a:pPr>
            <a:r>
              <a:rPr lang="en-US" b="1" dirty="0"/>
              <a:t>Moderate</a:t>
            </a:r>
            <a:r>
              <a:rPr lang="en-US" dirty="0"/>
              <a:t>: the loss has a serious effect effect on organizational operations, organizational assets, or individuals.</a:t>
            </a:r>
          </a:p>
          <a:p>
            <a:pPr marL="0" indent="0">
              <a:buNone/>
              <a:defRPr/>
            </a:pPr>
            <a:r>
              <a:rPr lang="en-US" dirty="0"/>
              <a:t> (i) result in significant damage to organizational assets; (ii) result in significant financial loss; or (iii) result in significant harm to individuals that does not involve loss of life or serious, life-threatening injuries.</a:t>
            </a:r>
          </a:p>
          <a:p>
            <a:pPr marL="0" indent="0">
              <a:buNone/>
              <a:defRPr/>
            </a:pPr>
            <a:endParaRPr lang="en-US" dirty="0"/>
          </a:p>
          <a:p>
            <a:pPr marL="0" indent="0" eaLnBrk="1" hangingPunct="1">
              <a:buNone/>
              <a:defRPr/>
            </a:pPr>
            <a:r>
              <a:rPr lang="en-US" b="1" dirty="0"/>
              <a:t>High</a:t>
            </a:r>
            <a:r>
              <a:rPr lang="en-US" dirty="0"/>
              <a:t>: the loss has severe or catastrophic adverse effect on operations, organizational assets or on individuals (e.g., loss of life)</a:t>
            </a:r>
          </a:p>
          <a:p>
            <a:pPr marL="0" indent="0">
              <a:buNone/>
              <a:defRPr/>
            </a:pPr>
            <a:r>
              <a:rPr lang="en-US" dirty="0"/>
              <a:t>(i) result in major damage to organizational assets; (ii) result in major financial loss; or (iii) result in severe or catastrophic harm to individuals involving loss of life or serious life-threatening injuries.</a:t>
            </a:r>
          </a:p>
        </p:txBody>
      </p:sp>
    </p:spTree>
    <p:extLst>
      <p:ext uri="{BB962C8B-B14F-4D97-AF65-F5344CB8AC3E}">
        <p14:creationId xmlns:p14="http://schemas.microsoft.com/office/powerpoint/2010/main" val="3329997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object 3"/>
          <p:cNvSpPr txBox="1">
            <a:spLocks noChangeArrowheads="1"/>
          </p:cNvSpPr>
          <p:nvPr/>
        </p:nvSpPr>
        <p:spPr bwMode="auto">
          <a:xfrm>
            <a:off x="457199" y="1371600"/>
            <a:ext cx="8762999" cy="4721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065"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596900" lvl="1" indent="0">
              <a:buSzPts val="1400"/>
            </a:pPr>
            <a:r>
              <a:rPr lang="en-US" dirty="0"/>
              <a:t>This term related two related concepts</a:t>
            </a:r>
          </a:p>
          <a:p>
            <a:pPr marL="596900" lvl="1" indent="0">
              <a:buSzPts val="1400"/>
            </a:pPr>
            <a:r>
              <a:rPr lang="en-US" b="1" dirty="0"/>
              <a:t>Data confidentiality</a:t>
            </a:r>
            <a:r>
              <a:rPr lang="en-US" dirty="0"/>
              <a:t>: Assures that private or confidential information is not made available or disclosed to unauthorized individuals</a:t>
            </a:r>
          </a:p>
          <a:p>
            <a:pPr marL="596900" lvl="1" indent="0">
              <a:buSzPts val="1400"/>
            </a:pPr>
            <a:endParaRPr lang="en-US" dirty="0"/>
          </a:p>
          <a:p>
            <a:pPr marL="596900" lvl="1" indent="0">
              <a:buSzPts val="1400"/>
            </a:pPr>
            <a:r>
              <a:rPr lang="en-US" dirty="0"/>
              <a:t>Confidentiality lost if criminal steals customers’ usernames,  passwords, or credit  card information. </a:t>
            </a:r>
          </a:p>
          <a:p>
            <a:pPr marL="596900" lvl="1" indent="0">
              <a:buSzPts val="1400"/>
            </a:pPr>
            <a:r>
              <a:rPr lang="en-US" dirty="0"/>
              <a:t>To provide confidentiality, we are using encryption techniques</a:t>
            </a:r>
          </a:p>
          <a:p>
            <a:pPr marL="596900" lvl="1" indent="0">
              <a:buSzPts val="1400"/>
            </a:pPr>
            <a:r>
              <a:rPr lang="en-US" dirty="0"/>
              <a:t>Enciphering an income tax return will prevent anyone from reading it. If the owner needs to see the return, it must be deciphered by entering a particular key</a:t>
            </a:r>
          </a:p>
          <a:p>
            <a:pPr marL="596900" lvl="1" indent="0">
              <a:buSzPts val="1400"/>
            </a:pPr>
            <a:endParaRPr lang="en-US" dirty="0"/>
          </a:p>
          <a:p>
            <a:pPr marL="596900" lvl="1" indent="0">
              <a:buSzPts val="1400"/>
            </a:pPr>
            <a:r>
              <a:rPr lang="en-US" b="1" dirty="0"/>
              <a:t>Privacy:</a:t>
            </a:r>
            <a:r>
              <a:rPr lang="en-US" dirty="0"/>
              <a:t> Assures that individuals control or influence what information related to them may be collected and stored and by whom and to whom that information may be disclosed.</a:t>
            </a:r>
          </a:p>
          <a:p>
            <a:pPr marL="596900" lvl="1" indent="0">
              <a:buSzPts val="1400"/>
            </a:pPr>
            <a:endParaRPr lang="en-US" dirty="0"/>
          </a:p>
          <a:p>
            <a:pPr marL="596900" lvl="1" indent="0">
              <a:buSzPts val="1400"/>
            </a:pPr>
            <a:r>
              <a:rPr lang="en-US" dirty="0"/>
              <a:t>Example: Opening account in social media and bank account, we are sharing </a:t>
            </a:r>
          </a:p>
          <a:p>
            <a:pPr marL="596900" lvl="1" indent="0">
              <a:buSzPts val="1400"/>
            </a:pPr>
            <a:r>
              <a:rPr lang="en-US" dirty="0"/>
              <a:t>Our personal information</a:t>
            </a:r>
          </a:p>
          <a:p>
            <a:pPr marL="596900" lvl="1" indent="0">
              <a:buSzPts val="1400"/>
            </a:pPr>
            <a:r>
              <a:rPr lang="en-US" dirty="0"/>
              <a:t>A loss of confidentiality is the unauthorized disclosure of information</a:t>
            </a:r>
          </a:p>
        </p:txBody>
      </p:sp>
      <p:sp>
        <p:nvSpPr>
          <p:cNvPr id="3" name="Title 2"/>
          <p:cNvSpPr>
            <a:spLocks noGrp="1"/>
          </p:cNvSpPr>
          <p:nvPr>
            <p:ph type="title"/>
          </p:nvPr>
        </p:nvSpPr>
        <p:spPr>
          <a:xfrm>
            <a:off x="457200" y="533400"/>
            <a:ext cx="8229600" cy="1143000"/>
          </a:xfrm>
        </p:spPr>
        <p:txBody>
          <a:bodyPr>
            <a:normAutofit fontScale="90000"/>
          </a:bodyPr>
          <a:lstStyle/>
          <a:p>
            <a:r>
              <a:rPr lang="en-US" spc="-185" dirty="0">
                <a:latin typeface="Trebuchet MS"/>
                <a:cs typeface="Trebuchet MS"/>
              </a:rPr>
              <a:t>Confidentiality</a:t>
            </a:r>
            <a:br>
              <a:rPr lang="en-US" dirty="0">
                <a:latin typeface="Trebuchet MS"/>
                <a:cs typeface="Trebuchet MS"/>
              </a:rPr>
            </a:br>
            <a:endParaRPr lang="en-US" dirty="0"/>
          </a:p>
        </p:txBody>
      </p:sp>
    </p:spTree>
    <p:extLst>
      <p:ext uri="{BB962C8B-B14F-4D97-AF65-F5344CB8AC3E}">
        <p14:creationId xmlns:p14="http://schemas.microsoft.com/office/powerpoint/2010/main" val="296453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Confidentiality</a:t>
            </a:r>
          </a:p>
        </p:txBody>
      </p:sp>
      <p:sp>
        <p:nvSpPr>
          <p:cNvPr id="3" name="Text Placeholder 2"/>
          <p:cNvSpPr>
            <a:spLocks noGrp="1"/>
          </p:cNvSpPr>
          <p:nvPr>
            <p:ph type="body" idx="1"/>
          </p:nvPr>
        </p:nvSpPr>
        <p:spPr>
          <a:xfrm>
            <a:off x="311700" y="1405811"/>
            <a:ext cx="8520600" cy="4926564"/>
          </a:xfrm>
        </p:spPr>
        <p:txBody>
          <a:bodyPr>
            <a:normAutofit fontScale="77500" lnSpcReduction="20000"/>
          </a:bodyPr>
          <a:lstStyle/>
          <a:p>
            <a:r>
              <a:rPr lang="en-US" dirty="0">
                <a:latin typeface="+mn-lt"/>
              </a:rPr>
              <a:t>Situation 1: Student grades within an Institute</a:t>
            </a:r>
          </a:p>
          <a:p>
            <a:pPr lvl="1"/>
            <a:r>
              <a:rPr lang="en-US" dirty="0">
                <a:latin typeface="+mn-lt"/>
              </a:rPr>
              <a:t>Only accessed by the student and the employees who need that information to work (faculty handling the course, office staff etc.)</a:t>
            </a:r>
          </a:p>
          <a:p>
            <a:pPr lvl="1"/>
            <a:r>
              <a:rPr lang="en-US" dirty="0">
                <a:latin typeface="+mn-lt"/>
              </a:rPr>
              <a:t>HIGH CONFIDENTIALITY</a:t>
            </a:r>
          </a:p>
          <a:p>
            <a:r>
              <a:rPr lang="en-US" dirty="0">
                <a:latin typeface="+mn-lt"/>
              </a:rPr>
              <a:t>Situation 2: Student Enrollment Information</a:t>
            </a:r>
          </a:p>
          <a:p>
            <a:pPr lvl="1"/>
            <a:r>
              <a:rPr lang="en-US" dirty="0">
                <a:latin typeface="+mn-lt"/>
              </a:rPr>
              <a:t>When the student joined, which courses he/she is taking etc.</a:t>
            </a:r>
          </a:p>
          <a:p>
            <a:pPr lvl="1"/>
            <a:r>
              <a:rPr lang="en-US" dirty="0">
                <a:latin typeface="+mn-lt"/>
              </a:rPr>
              <a:t>Still confidential, but available to more people (all faculty, all office staff etc.)</a:t>
            </a:r>
          </a:p>
          <a:p>
            <a:pPr lvl="1"/>
            <a:r>
              <a:rPr lang="en-US" dirty="0">
                <a:latin typeface="+mn-lt"/>
              </a:rPr>
              <a:t>MODERATE CONFIDENTIALITY</a:t>
            </a:r>
          </a:p>
          <a:p>
            <a:r>
              <a:rPr lang="en-US" dirty="0">
                <a:latin typeface="+mn-lt"/>
              </a:rPr>
              <a:t>Situation 3: Student / Faculty/Department List at an Institute</a:t>
            </a:r>
          </a:p>
          <a:p>
            <a:pPr lvl="1"/>
            <a:r>
              <a:rPr lang="en-US" dirty="0">
                <a:latin typeface="+mn-lt"/>
              </a:rPr>
              <a:t>Commonly available in public domain</a:t>
            </a:r>
          </a:p>
          <a:p>
            <a:pPr lvl="1"/>
            <a:r>
              <a:rPr lang="en-US" dirty="0">
                <a:latin typeface="+mn-lt"/>
              </a:rPr>
              <a:t>Less likely to be of any issue if disclosed</a:t>
            </a:r>
          </a:p>
          <a:p>
            <a:pPr lvl="1"/>
            <a:r>
              <a:rPr lang="en-US" dirty="0">
                <a:latin typeface="+mn-lt"/>
              </a:rPr>
              <a:t>LOW CONFIDENTIALITY</a:t>
            </a:r>
          </a:p>
        </p:txBody>
      </p:sp>
    </p:spTree>
    <p:extLst>
      <p:ext uri="{BB962C8B-B14F-4D97-AF65-F5344CB8AC3E}">
        <p14:creationId xmlns:p14="http://schemas.microsoft.com/office/powerpoint/2010/main" val="2999521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609600"/>
            <a:ext cx="4876800" cy="574675"/>
          </a:xfrm>
        </p:spPr>
        <p:txBody>
          <a:bodyPr tIns="12700" rtlCol="0">
            <a:normAutofit fontScale="90000"/>
          </a:bodyPr>
          <a:lstStyle/>
          <a:p>
            <a:pPr marL="12700">
              <a:spcBef>
                <a:spcPts val="100"/>
              </a:spcBef>
              <a:defRPr/>
            </a:pPr>
            <a:r>
              <a:rPr lang="en-US" sz="3600" spc="-185" dirty="0">
                <a:latin typeface="Trebuchet MS"/>
                <a:cs typeface="Trebuchet MS"/>
              </a:rPr>
              <a:t>Integri</a:t>
            </a:r>
            <a:r>
              <a:rPr lang="en-US" sz="3600" spc="-170" dirty="0">
                <a:latin typeface="Trebuchet MS"/>
                <a:cs typeface="Trebuchet MS"/>
              </a:rPr>
              <a:t>t</a:t>
            </a:r>
            <a:r>
              <a:rPr lang="en-US" sz="3600" spc="-200" dirty="0">
                <a:latin typeface="Trebuchet MS"/>
                <a:cs typeface="Trebuchet MS"/>
              </a:rPr>
              <a:t>y</a:t>
            </a:r>
            <a:br>
              <a:rPr lang="en-US" sz="3600" dirty="0">
                <a:latin typeface="Trebuchet MS"/>
                <a:cs typeface="Trebuchet MS"/>
              </a:rPr>
            </a:br>
            <a:endParaRPr sz="3600" dirty="0"/>
          </a:p>
        </p:txBody>
      </p:sp>
      <p:sp>
        <p:nvSpPr>
          <p:cNvPr id="11268" name="object 7"/>
          <p:cNvSpPr txBox="1">
            <a:spLocks noChangeArrowheads="1"/>
          </p:cNvSpPr>
          <p:nvPr/>
        </p:nvSpPr>
        <p:spPr bwMode="auto">
          <a:xfrm>
            <a:off x="457200" y="1295400"/>
            <a:ext cx="8305800" cy="538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marL="914400" lvl="1" indent="-317500">
              <a:buSzPts val="1400"/>
              <a:buChar char="○"/>
            </a:pPr>
            <a:r>
              <a:rPr lang="en-US" dirty="0"/>
              <a:t>Data integrity: Assures that information and programs are changed only in a specified and authorized manner</a:t>
            </a:r>
          </a:p>
          <a:p>
            <a:pPr marL="914400" lvl="1" indent="-317500">
              <a:buSzPts val="1400"/>
              <a:buChar char="○"/>
            </a:pPr>
            <a:r>
              <a:rPr lang="en-US" dirty="0"/>
              <a:t>System integrity: Assures that a system performs its intended function in an unimpaired manner, free from deliberate or inadvertent unauthorized manipulation of the system</a:t>
            </a:r>
          </a:p>
          <a:p>
            <a:pPr marL="914400" lvl="1" indent="-317500">
              <a:buSzPts val="1400"/>
              <a:buFontTx/>
              <a:buChar char="○"/>
            </a:pPr>
            <a:r>
              <a:rPr lang="en-US" dirty="0"/>
              <a:t>origin integrity: the source of the data (often called authentication)</a:t>
            </a:r>
          </a:p>
          <a:p>
            <a:pPr marL="596900" lvl="1" indent="0">
              <a:buSzPts val="1400"/>
            </a:pPr>
            <a:endParaRPr lang="en-US" dirty="0"/>
          </a:p>
          <a:p>
            <a:pPr marL="914400" lvl="1" indent="-317500">
              <a:buSzPts val="1400"/>
              <a:buChar char="○"/>
            </a:pPr>
            <a:endParaRPr lang="en-US" dirty="0"/>
          </a:p>
          <a:p>
            <a:pPr marL="596900" lvl="1" indent="0">
              <a:buSzPts val="1400"/>
            </a:pPr>
            <a:r>
              <a:rPr lang="en-US" dirty="0"/>
              <a:t>Data Integrity is lost if </a:t>
            </a:r>
            <a:r>
              <a:rPr lang="en-US" altLang="en-US" dirty="0">
                <a:latin typeface="Trebuchet MS" pitchFamily="34" charset="0"/>
                <a:ea typeface="Trebuchet MS" pitchFamily="34" charset="0"/>
                <a:cs typeface="Trebuchet MS" pitchFamily="34" charset="0"/>
              </a:rPr>
              <a:t>Someone alters payroll  information or a proposed  product design.</a:t>
            </a:r>
          </a:p>
          <a:p>
            <a:pPr marL="596900" lvl="1" indent="0">
              <a:buSzPts val="1400"/>
            </a:pPr>
            <a:endParaRPr lang="en-US" altLang="en-US" dirty="0">
              <a:latin typeface="Trebuchet MS" pitchFamily="34" charset="0"/>
              <a:ea typeface="Trebuchet MS" pitchFamily="34" charset="0"/>
              <a:cs typeface="Trebuchet MS" pitchFamily="34" charset="0"/>
            </a:endParaRPr>
          </a:p>
          <a:p>
            <a:pPr marL="596900" lvl="1" indent="0">
              <a:buSzPts val="1400"/>
            </a:pPr>
            <a:r>
              <a:rPr lang="en-US" dirty="0"/>
              <a:t>Example: A newspaper may print information obtained from a leak at the White House but attribute it to the wrong source. The information is printed as received (preserving data integrity), but its source is incorrect (corrupting origin integrity).</a:t>
            </a:r>
          </a:p>
          <a:p>
            <a:endParaRPr lang="en-US" dirty="0"/>
          </a:p>
          <a:p>
            <a:r>
              <a:rPr lang="en-US" dirty="0"/>
              <a:t>       A loss of integrity is the unauthorized modification or destruction of information.</a:t>
            </a:r>
          </a:p>
          <a:p>
            <a:pPr marL="596900" lvl="1" indent="0">
              <a:buSzPts val="1400"/>
            </a:pPr>
            <a:endParaRPr lang="en-US" altLang="en-US" dirty="0">
              <a:latin typeface="Trebuchet MS" pitchFamily="34" charset="0"/>
              <a:ea typeface="Trebuchet MS" pitchFamily="34" charset="0"/>
              <a:cs typeface="Trebuchet MS" pitchFamily="34" charset="0"/>
            </a:endParaRPr>
          </a:p>
          <a:p>
            <a:pPr marL="596900" lvl="1" indent="0">
              <a:buSzPts val="1400"/>
            </a:pPr>
            <a:endParaRPr lang="en-US" dirty="0"/>
          </a:p>
          <a:p>
            <a:pPr eaLnBrk="1" hangingPunct="1">
              <a:spcBef>
                <a:spcPts val="100"/>
              </a:spcBef>
            </a:pPr>
            <a:endParaRPr lang="en-US" altLang="en-US" sz="2400" dirty="0">
              <a:latin typeface="Trebuchet MS" pitchFamily="34" charset="0"/>
              <a:ea typeface="Trebuchet MS" pitchFamily="34" charset="0"/>
              <a:cs typeface="Trebuchet MS" pitchFamily="34" charset="0"/>
            </a:endParaRPr>
          </a:p>
        </p:txBody>
      </p:sp>
    </p:spTree>
    <p:extLst>
      <p:ext uri="{BB962C8B-B14F-4D97-AF65-F5344CB8AC3E}">
        <p14:creationId xmlns:p14="http://schemas.microsoft.com/office/powerpoint/2010/main" val="2061021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Integrity</a:t>
            </a:r>
          </a:p>
        </p:txBody>
      </p:sp>
      <p:sp>
        <p:nvSpPr>
          <p:cNvPr id="3" name="Text Placeholder 2"/>
          <p:cNvSpPr>
            <a:spLocks noGrp="1"/>
          </p:cNvSpPr>
          <p:nvPr>
            <p:ph type="body" idx="1"/>
          </p:nvPr>
        </p:nvSpPr>
        <p:spPr>
          <a:xfrm>
            <a:off x="311700" y="1393372"/>
            <a:ext cx="8520600" cy="4698661"/>
          </a:xfrm>
        </p:spPr>
        <p:txBody>
          <a:bodyPr>
            <a:normAutofit fontScale="77500" lnSpcReduction="20000"/>
          </a:bodyPr>
          <a:lstStyle/>
          <a:p>
            <a:r>
              <a:rPr lang="en-US" dirty="0"/>
              <a:t>Situation 1: Patient Allergy Information</a:t>
            </a:r>
          </a:p>
          <a:p>
            <a:pPr lvl="1"/>
            <a:r>
              <a:rPr lang="en-US" dirty="0"/>
              <a:t>Doctors need to be sure the information is correct</a:t>
            </a:r>
          </a:p>
          <a:p>
            <a:pPr lvl="1"/>
            <a:r>
              <a:rPr lang="en-US" dirty="0"/>
              <a:t>If, knowingly or unknowingly, the information gets modified, it must be possible to identify the error and/or rectify it as soon as possible</a:t>
            </a:r>
          </a:p>
          <a:p>
            <a:pPr lvl="1"/>
            <a:r>
              <a:rPr lang="en-US" dirty="0"/>
              <a:t>Incorrect information could result in severe consequences</a:t>
            </a:r>
          </a:p>
          <a:p>
            <a:pPr lvl="1"/>
            <a:r>
              <a:rPr lang="en-US" dirty="0"/>
              <a:t>HIGH INTEGRITY</a:t>
            </a:r>
          </a:p>
          <a:p>
            <a:r>
              <a:rPr lang="en-US" dirty="0"/>
              <a:t>Situation 2: Web site that offers a online forum to registered users to discuss some specific .</a:t>
            </a:r>
          </a:p>
          <a:p>
            <a:pPr marL="114300" indent="0">
              <a:buNone/>
            </a:pPr>
            <a:r>
              <a:rPr lang="en-US" dirty="0"/>
              <a:t>  If the information is overwhelmingly incorrect, the website owner will lose traffic</a:t>
            </a:r>
          </a:p>
          <a:p>
            <a:pPr lvl="1"/>
            <a:r>
              <a:rPr lang="en-US" dirty="0"/>
              <a:t>MEDIUM INTEGRITY</a:t>
            </a:r>
          </a:p>
          <a:p>
            <a:r>
              <a:rPr lang="en-US" dirty="0"/>
              <a:t>Situation 3: Anonymous Online polls</a:t>
            </a:r>
          </a:p>
          <a:p>
            <a:pPr lvl="1"/>
            <a:r>
              <a:rPr lang="en-US" dirty="0"/>
              <a:t>Everyone knows the polls are not trustworthy</a:t>
            </a:r>
          </a:p>
          <a:p>
            <a:pPr lvl="1"/>
            <a:r>
              <a:rPr lang="en-US" dirty="0"/>
              <a:t>LOW INTEGRITY</a:t>
            </a:r>
          </a:p>
        </p:txBody>
      </p:sp>
    </p:spTree>
    <p:extLst>
      <p:ext uri="{BB962C8B-B14F-4D97-AF65-F5344CB8AC3E}">
        <p14:creationId xmlns:p14="http://schemas.microsoft.com/office/powerpoint/2010/main" val="1391481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368831"/>
            <a:ext cx="5042276" cy="574675"/>
          </a:xfrm>
        </p:spPr>
        <p:txBody>
          <a:bodyPr tIns="12700" rtlCol="0">
            <a:normAutofit fontScale="90000"/>
          </a:bodyPr>
          <a:lstStyle/>
          <a:p>
            <a:pPr marL="12700">
              <a:spcBef>
                <a:spcPts val="100"/>
              </a:spcBef>
              <a:defRPr/>
            </a:pPr>
            <a:r>
              <a:rPr lang="en-US" sz="3600" spc="-220" dirty="0">
                <a:latin typeface="Trebuchet MS"/>
                <a:cs typeface="Trebuchet MS"/>
              </a:rPr>
              <a:t>Availability</a:t>
            </a:r>
            <a:br>
              <a:rPr lang="en-US" sz="3600" dirty="0">
                <a:latin typeface="Trebuchet MS"/>
                <a:cs typeface="Trebuchet MS"/>
              </a:rPr>
            </a:br>
            <a:endParaRPr sz="3600" dirty="0"/>
          </a:p>
        </p:txBody>
      </p:sp>
      <p:sp>
        <p:nvSpPr>
          <p:cNvPr id="12291" name="object 3"/>
          <p:cNvSpPr txBox="1">
            <a:spLocks noChangeArrowheads="1"/>
          </p:cNvSpPr>
          <p:nvPr/>
        </p:nvSpPr>
        <p:spPr bwMode="auto">
          <a:xfrm>
            <a:off x="152400" y="2191328"/>
            <a:ext cx="2514620" cy="22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2700"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ts val="100"/>
              </a:spcBef>
            </a:pPr>
            <a:r>
              <a:rPr lang="en-US" altLang="en-US" sz="2400" dirty="0">
                <a:solidFill>
                  <a:srgbClr val="53749A"/>
                </a:solidFill>
                <a:latin typeface="Trebuchet MS" pitchFamily="34" charset="0"/>
                <a:ea typeface="Trebuchet MS" pitchFamily="34" charset="0"/>
                <a:cs typeface="Trebuchet MS" pitchFamily="34" charset="0"/>
              </a:rPr>
              <a:t>Preventing  disruption in  how  information is  accessed</a:t>
            </a:r>
          </a:p>
          <a:p>
            <a:pPr eaLnBrk="1" hangingPunct="1">
              <a:spcBef>
                <a:spcPts val="100"/>
              </a:spcBef>
            </a:pPr>
            <a:endParaRPr lang="en-US" altLang="en-US" sz="2400" dirty="0">
              <a:solidFill>
                <a:srgbClr val="53749A"/>
              </a:solidFill>
              <a:latin typeface="Trebuchet MS" pitchFamily="34" charset="0"/>
              <a:ea typeface="Trebuchet MS" pitchFamily="34" charset="0"/>
              <a:cs typeface="Trebuchet MS" pitchFamily="34" charset="0"/>
            </a:endParaRPr>
          </a:p>
          <a:p>
            <a:pPr eaLnBrk="1" hangingPunct="1">
              <a:spcBef>
                <a:spcPts val="100"/>
              </a:spcBef>
            </a:pPr>
            <a:endParaRPr lang="en-US" altLang="en-US" sz="2400" dirty="0">
              <a:latin typeface="Trebuchet MS" pitchFamily="34" charset="0"/>
              <a:ea typeface="Trebuchet MS" pitchFamily="34" charset="0"/>
              <a:cs typeface="Trebuchet MS" pitchFamily="34" charset="0"/>
            </a:endParaRPr>
          </a:p>
        </p:txBody>
      </p:sp>
      <p:grpSp>
        <p:nvGrpSpPr>
          <p:cNvPr id="12292" name="object 4"/>
          <p:cNvGrpSpPr>
            <a:grpSpLocks/>
          </p:cNvGrpSpPr>
          <p:nvPr/>
        </p:nvGrpSpPr>
        <p:grpSpPr bwMode="auto">
          <a:xfrm>
            <a:off x="2895601" y="1442510"/>
            <a:ext cx="3688556" cy="3162300"/>
            <a:chOff x="2753867" y="1967483"/>
            <a:chExt cx="4918075" cy="3161030"/>
          </a:xfrm>
        </p:grpSpPr>
        <p:sp>
          <p:nvSpPr>
            <p:cNvPr id="12295" name="object 5"/>
            <p:cNvSpPr>
              <a:spLocks/>
            </p:cNvSpPr>
            <p:nvPr/>
          </p:nvSpPr>
          <p:spPr bwMode="auto">
            <a:xfrm>
              <a:off x="2753868" y="1967483"/>
              <a:ext cx="4918075" cy="2426335"/>
            </a:xfrm>
            <a:custGeom>
              <a:avLst/>
              <a:gdLst>
                <a:gd name="T0" fmla="*/ 4917948 w 4918075"/>
                <a:gd name="T1" fmla="*/ 845820 h 2426335"/>
                <a:gd name="T2" fmla="*/ 2458974 w 4918075"/>
                <a:gd name="T3" fmla="*/ 0 h 2426335"/>
                <a:gd name="T4" fmla="*/ 0 w 4918075"/>
                <a:gd name="T5" fmla="*/ 845820 h 2426335"/>
                <a:gd name="T6" fmla="*/ 1067765 w 4918075"/>
                <a:gd name="T7" fmla="*/ 1213104 h 2426335"/>
                <a:gd name="T8" fmla="*/ 0 w 4918075"/>
                <a:gd name="T9" fmla="*/ 1580388 h 2426335"/>
                <a:gd name="T10" fmla="*/ 2458974 w 4918075"/>
                <a:gd name="T11" fmla="*/ 2426208 h 2426335"/>
                <a:gd name="T12" fmla="*/ 4917948 w 4918075"/>
                <a:gd name="T13" fmla="*/ 1580388 h 2426335"/>
                <a:gd name="T14" fmla="*/ 3850170 w 4918075"/>
                <a:gd name="T15" fmla="*/ 1213104 h 2426335"/>
                <a:gd name="T16" fmla="*/ 4917948 w 4918075"/>
                <a:gd name="T17" fmla="*/ 845820 h 24263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18075" h="2426335">
                  <a:moveTo>
                    <a:pt x="4917948" y="845820"/>
                  </a:moveTo>
                  <a:lnTo>
                    <a:pt x="2458974" y="0"/>
                  </a:lnTo>
                  <a:lnTo>
                    <a:pt x="0" y="845820"/>
                  </a:lnTo>
                  <a:lnTo>
                    <a:pt x="1067765" y="1213104"/>
                  </a:lnTo>
                  <a:lnTo>
                    <a:pt x="0" y="1580388"/>
                  </a:lnTo>
                  <a:lnTo>
                    <a:pt x="2458974" y="2426208"/>
                  </a:lnTo>
                  <a:lnTo>
                    <a:pt x="4917948" y="1580388"/>
                  </a:lnTo>
                  <a:lnTo>
                    <a:pt x="3850170" y="1213104"/>
                  </a:lnTo>
                  <a:lnTo>
                    <a:pt x="4917948" y="845820"/>
                  </a:lnTo>
                  <a:close/>
                </a:path>
              </a:pathLst>
            </a:custGeom>
            <a:solidFill>
              <a:srgbClr val="000000">
                <a:alpha val="5098"/>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296" name="object 6"/>
            <p:cNvSpPr>
              <a:spLocks/>
            </p:cNvSpPr>
            <p:nvPr/>
          </p:nvSpPr>
          <p:spPr bwMode="auto">
            <a:xfrm>
              <a:off x="2753867" y="3436619"/>
              <a:ext cx="4918075" cy="1691639"/>
            </a:xfrm>
            <a:custGeom>
              <a:avLst/>
              <a:gdLst>
                <a:gd name="T0" fmla="*/ 2458973 w 4918075"/>
                <a:gd name="T1" fmla="*/ 0 h 1691639"/>
                <a:gd name="T2" fmla="*/ 0 w 4918075"/>
                <a:gd name="T3" fmla="*/ 845819 h 1691639"/>
                <a:gd name="T4" fmla="*/ 2458973 w 4918075"/>
                <a:gd name="T5" fmla="*/ 1691639 h 1691639"/>
                <a:gd name="T6" fmla="*/ 4917948 w 4918075"/>
                <a:gd name="T7" fmla="*/ 845819 h 1691639"/>
                <a:gd name="T8" fmla="*/ 2458973 w 4918075"/>
                <a:gd name="T9" fmla="*/ 0 h 169163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18075" h="1691639">
                  <a:moveTo>
                    <a:pt x="2458973" y="0"/>
                  </a:moveTo>
                  <a:lnTo>
                    <a:pt x="0" y="845819"/>
                  </a:lnTo>
                  <a:lnTo>
                    <a:pt x="2458973" y="1691639"/>
                  </a:lnTo>
                  <a:lnTo>
                    <a:pt x="4917948" y="845819"/>
                  </a:lnTo>
                  <a:lnTo>
                    <a:pt x="2458973" y="0"/>
                  </a:lnTo>
                  <a:close/>
                </a:path>
              </a:pathLst>
            </a:custGeom>
            <a:solidFill>
              <a:srgbClr val="2B81B5">
                <a:alpha val="45097"/>
              </a:srgbClr>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2297" name="object 7"/>
            <p:cNvSpPr>
              <a:spLocks/>
            </p:cNvSpPr>
            <p:nvPr/>
          </p:nvSpPr>
          <p:spPr bwMode="auto">
            <a:xfrm>
              <a:off x="5440044" y="4292854"/>
              <a:ext cx="1390650" cy="622935"/>
            </a:xfrm>
            <a:custGeom>
              <a:avLst/>
              <a:gdLst>
                <a:gd name="T0" fmla="*/ 44164 w 1390650"/>
                <a:gd name="T1" fmla="*/ 549021 h 622935"/>
                <a:gd name="T2" fmla="*/ 103088 w 1390650"/>
                <a:gd name="T3" fmla="*/ 600301 h 622935"/>
                <a:gd name="T4" fmla="*/ 64729 w 1390650"/>
                <a:gd name="T5" fmla="*/ 579516 h 622935"/>
                <a:gd name="T6" fmla="*/ 116776 w 1390650"/>
                <a:gd name="T7" fmla="*/ 595393 h 622935"/>
                <a:gd name="T8" fmla="*/ 91312 w 1390650"/>
                <a:gd name="T9" fmla="*/ 538734 h 622935"/>
                <a:gd name="T10" fmla="*/ 111319 w 1390650"/>
                <a:gd name="T11" fmla="*/ 590296 h 622935"/>
                <a:gd name="T12" fmla="*/ 149097 w 1390650"/>
                <a:gd name="T13" fmla="*/ 562102 h 622935"/>
                <a:gd name="T14" fmla="*/ 254000 w 1390650"/>
                <a:gd name="T15" fmla="*/ 556006 h 622935"/>
                <a:gd name="T16" fmla="*/ 149097 w 1390650"/>
                <a:gd name="T17" fmla="*/ 562102 h 622935"/>
                <a:gd name="T18" fmla="*/ 19990 w 1390650"/>
                <a:gd name="T19" fmla="*/ 529615 h 622935"/>
                <a:gd name="T20" fmla="*/ 112230 w 1390650"/>
                <a:gd name="T21" fmla="*/ 476859 h 622935"/>
                <a:gd name="T22" fmla="*/ 266953 w 1390650"/>
                <a:gd name="T23" fmla="*/ 399415 h 622935"/>
                <a:gd name="T24" fmla="*/ 332771 w 1390650"/>
                <a:gd name="T25" fmla="*/ 446389 h 622935"/>
                <a:gd name="T26" fmla="*/ 346805 w 1390650"/>
                <a:gd name="T27" fmla="*/ 520255 h 622935"/>
                <a:gd name="T28" fmla="*/ 357250 w 1390650"/>
                <a:gd name="T29" fmla="*/ 483743 h 622935"/>
                <a:gd name="T30" fmla="*/ 413484 w 1390650"/>
                <a:gd name="T31" fmla="*/ 398785 h 622935"/>
                <a:gd name="T32" fmla="*/ 437850 w 1390650"/>
                <a:gd name="T33" fmla="*/ 489727 h 622935"/>
                <a:gd name="T34" fmla="*/ 377499 w 1390650"/>
                <a:gd name="T35" fmla="*/ 483588 h 622935"/>
                <a:gd name="T36" fmla="*/ 455221 w 1390650"/>
                <a:gd name="T37" fmla="*/ 476773 h 622935"/>
                <a:gd name="T38" fmla="*/ 479425 w 1390650"/>
                <a:gd name="T39" fmla="*/ 323850 h 622935"/>
                <a:gd name="T40" fmla="*/ 445769 w 1390650"/>
                <a:gd name="T41" fmla="*/ 456565 h 622935"/>
                <a:gd name="T42" fmla="*/ 562355 w 1390650"/>
                <a:gd name="T43" fmla="*/ 443484 h 622935"/>
                <a:gd name="T44" fmla="*/ 308588 w 1390650"/>
                <a:gd name="T45" fmla="*/ 426946 h 622935"/>
                <a:gd name="T46" fmla="*/ 400829 w 1390650"/>
                <a:gd name="T47" fmla="*/ 374241 h 622935"/>
                <a:gd name="T48" fmla="*/ 679703 w 1390650"/>
                <a:gd name="T49" fmla="*/ 305943 h 622935"/>
                <a:gd name="T50" fmla="*/ 654145 w 1390650"/>
                <a:gd name="T51" fmla="*/ 410972 h 622935"/>
                <a:gd name="T52" fmla="*/ 659383 w 1390650"/>
                <a:gd name="T53" fmla="*/ 355854 h 622935"/>
                <a:gd name="T54" fmla="*/ 719137 w 1390650"/>
                <a:gd name="T55" fmla="*/ 386397 h 622935"/>
                <a:gd name="T56" fmla="*/ 698500 w 1390650"/>
                <a:gd name="T57" fmla="*/ 358902 h 622935"/>
                <a:gd name="T58" fmla="*/ 707516 w 1390650"/>
                <a:gd name="T59" fmla="*/ 377952 h 622935"/>
                <a:gd name="T60" fmla="*/ 741552 w 1390650"/>
                <a:gd name="T61" fmla="*/ 347853 h 622935"/>
                <a:gd name="T62" fmla="*/ 828675 w 1390650"/>
                <a:gd name="T63" fmla="*/ 337439 h 622935"/>
                <a:gd name="T64" fmla="*/ 827297 w 1390650"/>
                <a:gd name="T65" fmla="*/ 313559 h 622935"/>
                <a:gd name="T66" fmla="*/ 787780 w 1390650"/>
                <a:gd name="T67" fmla="*/ 222377 h 622935"/>
                <a:gd name="T68" fmla="*/ 762634 w 1390650"/>
                <a:gd name="T69" fmla="*/ 335534 h 622935"/>
                <a:gd name="T70" fmla="*/ 672907 w 1390650"/>
                <a:gd name="T71" fmla="*/ 254748 h 622935"/>
                <a:gd name="T72" fmla="*/ 648842 w 1390650"/>
                <a:gd name="T73" fmla="*/ 291846 h 622935"/>
                <a:gd name="T74" fmla="*/ 899649 w 1390650"/>
                <a:gd name="T75" fmla="*/ 229568 h 622935"/>
                <a:gd name="T76" fmla="*/ 834770 w 1390650"/>
                <a:gd name="T77" fmla="*/ 314864 h 622935"/>
                <a:gd name="T78" fmla="*/ 911385 w 1390650"/>
                <a:gd name="T79" fmla="*/ 260655 h 622935"/>
                <a:gd name="T80" fmla="*/ 422401 w 1390650"/>
                <a:gd name="T81" fmla="*/ 302768 h 622935"/>
                <a:gd name="T82" fmla="*/ 465074 w 1390650"/>
                <a:gd name="T83" fmla="*/ 298704 h 622935"/>
                <a:gd name="T84" fmla="*/ 441197 w 1390650"/>
                <a:gd name="T85" fmla="*/ 263144 h 622935"/>
                <a:gd name="T86" fmla="*/ 916431 w 1390650"/>
                <a:gd name="T87" fmla="*/ 93980 h 622935"/>
                <a:gd name="T88" fmla="*/ 926464 w 1390650"/>
                <a:gd name="T89" fmla="*/ 142240 h 622935"/>
                <a:gd name="T90" fmla="*/ 916431 w 1390650"/>
                <a:gd name="T91" fmla="*/ 93980 h 622935"/>
                <a:gd name="T92" fmla="*/ 967993 w 1390650"/>
                <a:gd name="T93" fmla="*/ 78613 h 622935"/>
                <a:gd name="T94" fmla="*/ 1156843 w 1390650"/>
                <a:gd name="T95" fmla="*/ 232029 h 622935"/>
                <a:gd name="T96" fmla="*/ 1382239 w 1390650"/>
                <a:gd name="T97" fmla="*/ 94361 h 622935"/>
                <a:gd name="T98" fmla="*/ 1226470 w 1390650"/>
                <a:gd name="T99" fmla="*/ 206581 h 622935"/>
                <a:gd name="T100" fmla="*/ 1232027 w 1390650"/>
                <a:gd name="T101" fmla="*/ 167132 h 622935"/>
                <a:gd name="T102" fmla="*/ 1281228 w 1390650"/>
                <a:gd name="T103" fmla="*/ 169799 h 622935"/>
                <a:gd name="T104" fmla="*/ 1206973 w 1390650"/>
                <a:gd name="T105" fmla="*/ 113919 h 622935"/>
                <a:gd name="T106" fmla="*/ 1346453 w 1390650"/>
                <a:gd name="T107" fmla="*/ 15494 h 622935"/>
                <a:gd name="T108" fmla="*/ 1054353 w 1390650"/>
                <a:gd name="T109" fmla="*/ 47498 h 622935"/>
                <a:gd name="T110" fmla="*/ 1075308 w 1390650"/>
                <a:gd name="T111" fmla="*/ 89408 h 622935"/>
                <a:gd name="T112" fmla="*/ 1239901 w 1390650"/>
                <a:gd name="T113" fmla="*/ 53467 h 6229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0650" h="622935">
                  <a:moveTo>
                    <a:pt x="124960" y="501455"/>
                  </a:moveTo>
                  <a:lnTo>
                    <a:pt x="64031" y="501455"/>
                  </a:lnTo>
                  <a:lnTo>
                    <a:pt x="72866" y="502983"/>
                  </a:lnTo>
                  <a:lnTo>
                    <a:pt x="79462" y="508416"/>
                  </a:lnTo>
                  <a:lnTo>
                    <a:pt x="83819" y="517779"/>
                  </a:lnTo>
                  <a:lnTo>
                    <a:pt x="61289" y="534781"/>
                  </a:lnTo>
                  <a:lnTo>
                    <a:pt x="44164" y="549021"/>
                  </a:lnTo>
                  <a:lnTo>
                    <a:pt x="22146" y="583565"/>
                  </a:lnTo>
                  <a:lnTo>
                    <a:pt x="22146" y="586359"/>
                  </a:lnTo>
                  <a:lnTo>
                    <a:pt x="22552" y="592538"/>
                  </a:lnTo>
                  <a:lnTo>
                    <a:pt x="50903" y="622125"/>
                  </a:lnTo>
                  <a:lnTo>
                    <a:pt x="58261" y="622935"/>
                  </a:lnTo>
                  <a:lnTo>
                    <a:pt x="65762" y="622315"/>
                  </a:lnTo>
                  <a:lnTo>
                    <a:pt x="103088" y="600301"/>
                  </a:lnTo>
                  <a:lnTo>
                    <a:pt x="111319" y="590296"/>
                  </a:lnTo>
                  <a:lnTo>
                    <a:pt x="79501" y="590296"/>
                  </a:lnTo>
                  <a:lnTo>
                    <a:pt x="75818" y="590042"/>
                  </a:lnTo>
                  <a:lnTo>
                    <a:pt x="72262" y="588264"/>
                  </a:lnTo>
                  <a:lnTo>
                    <a:pt x="68579" y="586359"/>
                  </a:lnTo>
                  <a:lnTo>
                    <a:pt x="66166" y="583565"/>
                  </a:lnTo>
                  <a:lnTo>
                    <a:pt x="64729" y="579516"/>
                  </a:lnTo>
                  <a:lnTo>
                    <a:pt x="62610" y="573659"/>
                  </a:lnTo>
                  <a:lnTo>
                    <a:pt x="91312" y="538734"/>
                  </a:lnTo>
                  <a:lnTo>
                    <a:pt x="138223" y="538734"/>
                  </a:lnTo>
                  <a:lnTo>
                    <a:pt x="124960" y="501455"/>
                  </a:lnTo>
                  <a:close/>
                </a:path>
                <a:path w="1390650" h="622935">
                  <a:moveTo>
                    <a:pt x="153195" y="589915"/>
                  </a:moveTo>
                  <a:lnTo>
                    <a:pt x="111632" y="589915"/>
                  </a:lnTo>
                  <a:lnTo>
                    <a:pt x="116776" y="595393"/>
                  </a:lnTo>
                  <a:lnTo>
                    <a:pt x="123253" y="598312"/>
                  </a:lnTo>
                  <a:lnTo>
                    <a:pt x="131063" y="598683"/>
                  </a:lnTo>
                  <a:lnTo>
                    <a:pt x="140207" y="596519"/>
                  </a:lnTo>
                  <a:lnTo>
                    <a:pt x="149232" y="592470"/>
                  </a:lnTo>
                  <a:lnTo>
                    <a:pt x="153195" y="589915"/>
                  </a:lnTo>
                  <a:close/>
                </a:path>
                <a:path w="1390650" h="622935">
                  <a:moveTo>
                    <a:pt x="138223" y="538734"/>
                  </a:moveTo>
                  <a:lnTo>
                    <a:pt x="91312" y="538734"/>
                  </a:lnTo>
                  <a:lnTo>
                    <a:pt x="102615" y="570738"/>
                  </a:lnTo>
                  <a:lnTo>
                    <a:pt x="98544" y="577167"/>
                  </a:lnTo>
                  <a:lnTo>
                    <a:pt x="93948" y="582358"/>
                  </a:lnTo>
                  <a:lnTo>
                    <a:pt x="88828" y="586311"/>
                  </a:lnTo>
                  <a:lnTo>
                    <a:pt x="83184" y="589026"/>
                  </a:lnTo>
                  <a:lnTo>
                    <a:pt x="79501" y="590296"/>
                  </a:lnTo>
                  <a:lnTo>
                    <a:pt x="111319" y="590296"/>
                  </a:lnTo>
                  <a:lnTo>
                    <a:pt x="111632" y="589915"/>
                  </a:lnTo>
                  <a:lnTo>
                    <a:pt x="153195" y="589915"/>
                  </a:lnTo>
                  <a:lnTo>
                    <a:pt x="158019" y="586803"/>
                  </a:lnTo>
                  <a:lnTo>
                    <a:pt x="166568" y="579516"/>
                  </a:lnTo>
                  <a:lnTo>
                    <a:pt x="174878" y="570611"/>
                  </a:lnTo>
                  <a:lnTo>
                    <a:pt x="171903" y="562102"/>
                  </a:lnTo>
                  <a:lnTo>
                    <a:pt x="149097" y="562102"/>
                  </a:lnTo>
                  <a:lnTo>
                    <a:pt x="145668" y="559816"/>
                  </a:lnTo>
                  <a:lnTo>
                    <a:pt x="143509" y="553593"/>
                  </a:lnTo>
                  <a:lnTo>
                    <a:pt x="138223" y="538734"/>
                  </a:lnTo>
                  <a:close/>
                </a:path>
                <a:path w="1390650" h="622935">
                  <a:moveTo>
                    <a:pt x="166242" y="435356"/>
                  </a:moveTo>
                  <a:lnTo>
                    <a:pt x="121538" y="451231"/>
                  </a:lnTo>
                  <a:lnTo>
                    <a:pt x="230758" y="564261"/>
                  </a:lnTo>
                  <a:lnTo>
                    <a:pt x="254000" y="556006"/>
                  </a:lnTo>
                  <a:lnTo>
                    <a:pt x="258780" y="498221"/>
                  </a:lnTo>
                  <a:lnTo>
                    <a:pt x="220217" y="498221"/>
                  </a:lnTo>
                  <a:lnTo>
                    <a:pt x="166242" y="435356"/>
                  </a:lnTo>
                  <a:close/>
                </a:path>
                <a:path w="1390650" h="622935">
                  <a:moveTo>
                    <a:pt x="166750" y="547370"/>
                  </a:moveTo>
                  <a:lnTo>
                    <a:pt x="161416" y="554863"/>
                  </a:lnTo>
                  <a:lnTo>
                    <a:pt x="157099" y="559181"/>
                  </a:lnTo>
                  <a:lnTo>
                    <a:pt x="149097" y="562102"/>
                  </a:lnTo>
                  <a:lnTo>
                    <a:pt x="171903" y="562102"/>
                  </a:lnTo>
                  <a:lnTo>
                    <a:pt x="166750" y="547370"/>
                  </a:lnTo>
                  <a:close/>
                </a:path>
                <a:path w="1390650" h="622935">
                  <a:moveTo>
                    <a:pt x="77023" y="466711"/>
                  </a:moveTo>
                  <a:lnTo>
                    <a:pt x="36629" y="479375"/>
                  </a:lnTo>
                  <a:lnTo>
                    <a:pt x="0" y="509397"/>
                  </a:lnTo>
                  <a:lnTo>
                    <a:pt x="12064" y="543306"/>
                  </a:lnTo>
                  <a:lnTo>
                    <a:pt x="19990" y="529615"/>
                  </a:lnTo>
                  <a:lnTo>
                    <a:pt x="29463" y="518461"/>
                  </a:lnTo>
                  <a:lnTo>
                    <a:pt x="40461" y="509855"/>
                  </a:lnTo>
                  <a:lnTo>
                    <a:pt x="52958" y="503809"/>
                  </a:lnTo>
                  <a:lnTo>
                    <a:pt x="64031" y="501455"/>
                  </a:lnTo>
                  <a:lnTo>
                    <a:pt x="124960" y="501455"/>
                  </a:lnTo>
                  <a:lnTo>
                    <a:pt x="122046" y="493268"/>
                  </a:lnTo>
                  <a:lnTo>
                    <a:pt x="112230" y="476859"/>
                  </a:lnTo>
                  <a:lnTo>
                    <a:pt x="97234" y="468010"/>
                  </a:lnTo>
                  <a:lnTo>
                    <a:pt x="77023" y="466711"/>
                  </a:lnTo>
                  <a:close/>
                </a:path>
                <a:path w="1390650" h="622935">
                  <a:moveTo>
                    <a:pt x="266953" y="399415"/>
                  </a:moveTo>
                  <a:lnTo>
                    <a:pt x="222757" y="415163"/>
                  </a:lnTo>
                  <a:lnTo>
                    <a:pt x="220217" y="498221"/>
                  </a:lnTo>
                  <a:lnTo>
                    <a:pt x="258780" y="498221"/>
                  </a:lnTo>
                  <a:lnTo>
                    <a:pt x="266953" y="399415"/>
                  </a:lnTo>
                  <a:close/>
                </a:path>
                <a:path w="1390650" h="622935">
                  <a:moveTo>
                    <a:pt x="413484" y="398785"/>
                  </a:moveTo>
                  <a:lnTo>
                    <a:pt x="352649" y="398785"/>
                  </a:lnTo>
                  <a:lnTo>
                    <a:pt x="361521" y="400319"/>
                  </a:lnTo>
                  <a:lnTo>
                    <a:pt x="368131" y="405782"/>
                  </a:lnTo>
                  <a:lnTo>
                    <a:pt x="372490" y="415163"/>
                  </a:lnTo>
                  <a:lnTo>
                    <a:pt x="349940" y="432163"/>
                  </a:lnTo>
                  <a:lnTo>
                    <a:pt x="332771" y="446389"/>
                  </a:lnTo>
                  <a:lnTo>
                    <a:pt x="320980" y="457835"/>
                  </a:lnTo>
                  <a:lnTo>
                    <a:pt x="314578" y="466471"/>
                  </a:lnTo>
                  <a:lnTo>
                    <a:pt x="311792" y="473952"/>
                  </a:lnTo>
                  <a:lnTo>
                    <a:pt x="310806" y="480822"/>
                  </a:lnTo>
                  <a:lnTo>
                    <a:pt x="310808" y="483743"/>
                  </a:lnTo>
                  <a:lnTo>
                    <a:pt x="332231" y="517144"/>
                  </a:lnTo>
                  <a:lnTo>
                    <a:pt x="346805" y="520255"/>
                  </a:lnTo>
                  <a:lnTo>
                    <a:pt x="354306" y="519680"/>
                  </a:lnTo>
                  <a:lnTo>
                    <a:pt x="391757" y="497631"/>
                  </a:lnTo>
                  <a:lnTo>
                    <a:pt x="399988" y="487680"/>
                  </a:lnTo>
                  <a:lnTo>
                    <a:pt x="368045" y="487680"/>
                  </a:lnTo>
                  <a:lnTo>
                    <a:pt x="364489" y="487426"/>
                  </a:lnTo>
                  <a:lnTo>
                    <a:pt x="360806" y="485521"/>
                  </a:lnTo>
                  <a:lnTo>
                    <a:pt x="357250" y="483743"/>
                  </a:lnTo>
                  <a:lnTo>
                    <a:pt x="354710" y="480822"/>
                  </a:lnTo>
                  <a:lnTo>
                    <a:pt x="353232" y="476773"/>
                  </a:lnTo>
                  <a:lnTo>
                    <a:pt x="351281" y="471043"/>
                  </a:lnTo>
                  <a:lnTo>
                    <a:pt x="352043" y="465201"/>
                  </a:lnTo>
                  <a:lnTo>
                    <a:pt x="379856" y="436118"/>
                  </a:lnTo>
                  <a:lnTo>
                    <a:pt x="426767" y="436118"/>
                  </a:lnTo>
                  <a:lnTo>
                    <a:pt x="413484" y="398785"/>
                  </a:lnTo>
                  <a:close/>
                </a:path>
                <a:path w="1390650" h="622935">
                  <a:moveTo>
                    <a:pt x="441618" y="487299"/>
                  </a:moveTo>
                  <a:lnTo>
                    <a:pt x="400303" y="487299"/>
                  </a:lnTo>
                  <a:lnTo>
                    <a:pt x="405447" y="492775"/>
                  </a:lnTo>
                  <a:lnTo>
                    <a:pt x="411924" y="495681"/>
                  </a:lnTo>
                  <a:lnTo>
                    <a:pt x="419734" y="496014"/>
                  </a:lnTo>
                  <a:lnTo>
                    <a:pt x="428878" y="493776"/>
                  </a:lnTo>
                  <a:lnTo>
                    <a:pt x="437850" y="489727"/>
                  </a:lnTo>
                  <a:lnTo>
                    <a:pt x="441618" y="487299"/>
                  </a:lnTo>
                  <a:close/>
                </a:path>
                <a:path w="1390650" h="622935">
                  <a:moveTo>
                    <a:pt x="426767" y="436118"/>
                  </a:moveTo>
                  <a:lnTo>
                    <a:pt x="379856" y="436118"/>
                  </a:lnTo>
                  <a:lnTo>
                    <a:pt x="391287" y="468122"/>
                  </a:lnTo>
                  <a:lnTo>
                    <a:pt x="387215" y="474531"/>
                  </a:lnTo>
                  <a:lnTo>
                    <a:pt x="382619" y="479679"/>
                  </a:lnTo>
                  <a:lnTo>
                    <a:pt x="377499" y="483588"/>
                  </a:lnTo>
                  <a:lnTo>
                    <a:pt x="371855" y="486283"/>
                  </a:lnTo>
                  <a:lnTo>
                    <a:pt x="368045" y="487680"/>
                  </a:lnTo>
                  <a:lnTo>
                    <a:pt x="399988" y="487680"/>
                  </a:lnTo>
                  <a:lnTo>
                    <a:pt x="400303" y="487299"/>
                  </a:lnTo>
                  <a:lnTo>
                    <a:pt x="441618" y="487299"/>
                  </a:lnTo>
                  <a:lnTo>
                    <a:pt x="446643" y="484060"/>
                  </a:lnTo>
                  <a:lnTo>
                    <a:pt x="455221" y="476773"/>
                  </a:lnTo>
                  <a:lnTo>
                    <a:pt x="463550" y="467868"/>
                  </a:lnTo>
                  <a:lnTo>
                    <a:pt x="460511" y="459359"/>
                  </a:lnTo>
                  <a:lnTo>
                    <a:pt x="437641" y="459359"/>
                  </a:lnTo>
                  <a:lnTo>
                    <a:pt x="434339" y="457200"/>
                  </a:lnTo>
                  <a:lnTo>
                    <a:pt x="432053" y="450977"/>
                  </a:lnTo>
                  <a:lnTo>
                    <a:pt x="426767" y="436118"/>
                  </a:lnTo>
                  <a:close/>
                </a:path>
                <a:path w="1390650" h="622935">
                  <a:moveTo>
                    <a:pt x="479425" y="323850"/>
                  </a:moveTo>
                  <a:lnTo>
                    <a:pt x="437768" y="338709"/>
                  </a:lnTo>
                  <a:lnTo>
                    <a:pt x="484758" y="471043"/>
                  </a:lnTo>
                  <a:lnTo>
                    <a:pt x="526414" y="456311"/>
                  </a:lnTo>
                  <a:lnTo>
                    <a:pt x="479425" y="323850"/>
                  </a:lnTo>
                  <a:close/>
                </a:path>
                <a:path w="1390650" h="622935">
                  <a:moveTo>
                    <a:pt x="455294" y="444754"/>
                  </a:moveTo>
                  <a:lnTo>
                    <a:pt x="450088" y="452247"/>
                  </a:lnTo>
                  <a:lnTo>
                    <a:pt x="445769" y="456565"/>
                  </a:lnTo>
                  <a:lnTo>
                    <a:pt x="442213" y="457835"/>
                  </a:lnTo>
                  <a:lnTo>
                    <a:pt x="437641" y="459359"/>
                  </a:lnTo>
                  <a:lnTo>
                    <a:pt x="460511" y="459359"/>
                  </a:lnTo>
                  <a:lnTo>
                    <a:pt x="455294" y="444754"/>
                  </a:lnTo>
                  <a:close/>
                </a:path>
                <a:path w="1390650" h="622935">
                  <a:moveTo>
                    <a:pt x="534288" y="232791"/>
                  </a:moveTo>
                  <a:lnTo>
                    <a:pt x="492632" y="247650"/>
                  </a:lnTo>
                  <a:lnTo>
                    <a:pt x="562355" y="443484"/>
                  </a:lnTo>
                  <a:lnTo>
                    <a:pt x="604012" y="428752"/>
                  </a:lnTo>
                  <a:lnTo>
                    <a:pt x="534288" y="232791"/>
                  </a:lnTo>
                  <a:close/>
                </a:path>
                <a:path w="1390650" h="622935">
                  <a:moveTo>
                    <a:pt x="365638" y="364041"/>
                  </a:moveTo>
                  <a:lnTo>
                    <a:pt x="325280" y="376705"/>
                  </a:lnTo>
                  <a:lnTo>
                    <a:pt x="288543" y="406781"/>
                  </a:lnTo>
                  <a:lnTo>
                    <a:pt x="300608" y="440690"/>
                  </a:lnTo>
                  <a:lnTo>
                    <a:pt x="308588" y="426946"/>
                  </a:lnTo>
                  <a:lnTo>
                    <a:pt x="318055" y="415798"/>
                  </a:lnTo>
                  <a:lnTo>
                    <a:pt x="329023" y="407221"/>
                  </a:lnTo>
                  <a:lnTo>
                    <a:pt x="341502" y="401193"/>
                  </a:lnTo>
                  <a:lnTo>
                    <a:pt x="352649" y="398785"/>
                  </a:lnTo>
                  <a:lnTo>
                    <a:pt x="413484" y="398785"/>
                  </a:lnTo>
                  <a:lnTo>
                    <a:pt x="410590" y="390652"/>
                  </a:lnTo>
                  <a:lnTo>
                    <a:pt x="400829" y="374241"/>
                  </a:lnTo>
                  <a:lnTo>
                    <a:pt x="385841" y="365379"/>
                  </a:lnTo>
                  <a:lnTo>
                    <a:pt x="365638" y="364041"/>
                  </a:lnTo>
                  <a:close/>
                </a:path>
                <a:path w="1390650" h="622935">
                  <a:moveTo>
                    <a:pt x="720851" y="289512"/>
                  </a:moveTo>
                  <a:lnTo>
                    <a:pt x="659915" y="289512"/>
                  </a:lnTo>
                  <a:lnTo>
                    <a:pt x="668750" y="291084"/>
                  </a:lnTo>
                  <a:lnTo>
                    <a:pt x="675346" y="296560"/>
                  </a:lnTo>
                  <a:lnTo>
                    <a:pt x="679703" y="305943"/>
                  </a:lnTo>
                  <a:lnTo>
                    <a:pt x="657173" y="322871"/>
                  </a:lnTo>
                  <a:lnTo>
                    <a:pt x="640048" y="337073"/>
                  </a:lnTo>
                  <a:lnTo>
                    <a:pt x="618030" y="371602"/>
                  </a:lnTo>
                  <a:lnTo>
                    <a:pt x="618019" y="374241"/>
                  </a:lnTo>
                  <a:lnTo>
                    <a:pt x="618436" y="380575"/>
                  </a:lnTo>
                  <a:lnTo>
                    <a:pt x="646787" y="410162"/>
                  </a:lnTo>
                  <a:lnTo>
                    <a:pt x="654145" y="410972"/>
                  </a:lnTo>
                  <a:lnTo>
                    <a:pt x="661646" y="410352"/>
                  </a:lnTo>
                  <a:lnTo>
                    <a:pt x="698972" y="388338"/>
                  </a:lnTo>
                  <a:lnTo>
                    <a:pt x="707203" y="378333"/>
                  </a:lnTo>
                  <a:lnTo>
                    <a:pt x="675385" y="378333"/>
                  </a:lnTo>
                  <a:lnTo>
                    <a:pt x="671702" y="378079"/>
                  </a:lnTo>
                  <a:lnTo>
                    <a:pt x="658494" y="361696"/>
                  </a:lnTo>
                  <a:lnTo>
                    <a:pt x="659383" y="355854"/>
                  </a:lnTo>
                  <a:lnTo>
                    <a:pt x="687196" y="326771"/>
                  </a:lnTo>
                  <a:lnTo>
                    <a:pt x="734107" y="326771"/>
                  </a:lnTo>
                  <a:lnTo>
                    <a:pt x="720851" y="289512"/>
                  </a:lnTo>
                  <a:close/>
                </a:path>
                <a:path w="1390650" h="622935">
                  <a:moveTo>
                    <a:pt x="749079" y="377952"/>
                  </a:moveTo>
                  <a:lnTo>
                    <a:pt x="707516" y="377952"/>
                  </a:lnTo>
                  <a:lnTo>
                    <a:pt x="712660" y="383448"/>
                  </a:lnTo>
                  <a:lnTo>
                    <a:pt x="719137" y="386397"/>
                  </a:lnTo>
                  <a:lnTo>
                    <a:pt x="726947" y="386774"/>
                  </a:lnTo>
                  <a:lnTo>
                    <a:pt x="736091" y="384556"/>
                  </a:lnTo>
                  <a:lnTo>
                    <a:pt x="745116" y="380507"/>
                  </a:lnTo>
                  <a:lnTo>
                    <a:pt x="749079" y="377952"/>
                  </a:lnTo>
                  <a:close/>
                </a:path>
                <a:path w="1390650" h="622935">
                  <a:moveTo>
                    <a:pt x="734107" y="326771"/>
                  </a:moveTo>
                  <a:lnTo>
                    <a:pt x="687196" y="326771"/>
                  </a:lnTo>
                  <a:lnTo>
                    <a:pt x="698500" y="358902"/>
                  </a:lnTo>
                  <a:lnTo>
                    <a:pt x="694428" y="365257"/>
                  </a:lnTo>
                  <a:lnTo>
                    <a:pt x="689832" y="370411"/>
                  </a:lnTo>
                  <a:lnTo>
                    <a:pt x="684712" y="374350"/>
                  </a:lnTo>
                  <a:lnTo>
                    <a:pt x="679068" y="377063"/>
                  </a:lnTo>
                  <a:lnTo>
                    <a:pt x="675385" y="378333"/>
                  </a:lnTo>
                  <a:lnTo>
                    <a:pt x="707203" y="378333"/>
                  </a:lnTo>
                  <a:lnTo>
                    <a:pt x="707516" y="377952"/>
                  </a:lnTo>
                  <a:lnTo>
                    <a:pt x="749079" y="377952"/>
                  </a:lnTo>
                  <a:lnTo>
                    <a:pt x="753903" y="374840"/>
                  </a:lnTo>
                  <a:lnTo>
                    <a:pt x="762452" y="367553"/>
                  </a:lnTo>
                  <a:lnTo>
                    <a:pt x="770763" y="358648"/>
                  </a:lnTo>
                  <a:lnTo>
                    <a:pt x="767770" y="350139"/>
                  </a:lnTo>
                  <a:lnTo>
                    <a:pt x="744981" y="350139"/>
                  </a:lnTo>
                  <a:lnTo>
                    <a:pt x="741552" y="347853"/>
                  </a:lnTo>
                  <a:lnTo>
                    <a:pt x="737676" y="336804"/>
                  </a:lnTo>
                  <a:lnTo>
                    <a:pt x="734107" y="326771"/>
                  </a:lnTo>
                  <a:close/>
                </a:path>
                <a:path w="1390650" h="622935">
                  <a:moveTo>
                    <a:pt x="762634" y="151638"/>
                  </a:moveTo>
                  <a:lnTo>
                    <a:pt x="720978" y="166370"/>
                  </a:lnTo>
                  <a:lnTo>
                    <a:pt x="790701" y="362331"/>
                  </a:lnTo>
                  <a:lnTo>
                    <a:pt x="832357" y="347472"/>
                  </a:lnTo>
                  <a:lnTo>
                    <a:pt x="828675" y="337439"/>
                  </a:lnTo>
                  <a:lnTo>
                    <a:pt x="867837" y="337439"/>
                  </a:lnTo>
                  <a:lnTo>
                    <a:pt x="870203" y="336804"/>
                  </a:lnTo>
                  <a:lnTo>
                    <a:pt x="882703" y="331021"/>
                  </a:lnTo>
                  <a:lnTo>
                    <a:pt x="893143" y="323215"/>
                  </a:lnTo>
                  <a:lnTo>
                    <a:pt x="900268" y="314864"/>
                  </a:lnTo>
                  <a:lnTo>
                    <a:pt x="834770" y="314864"/>
                  </a:lnTo>
                  <a:lnTo>
                    <a:pt x="827297" y="313559"/>
                  </a:lnTo>
                  <a:lnTo>
                    <a:pt x="819276" y="310896"/>
                  </a:lnTo>
                  <a:lnTo>
                    <a:pt x="797432" y="249428"/>
                  </a:lnTo>
                  <a:lnTo>
                    <a:pt x="802312" y="243167"/>
                  </a:lnTo>
                  <a:lnTo>
                    <a:pt x="832373" y="229568"/>
                  </a:lnTo>
                  <a:lnTo>
                    <a:pt x="899649" y="229568"/>
                  </a:lnTo>
                  <a:lnTo>
                    <a:pt x="894783" y="222377"/>
                  </a:lnTo>
                  <a:lnTo>
                    <a:pt x="787780" y="222377"/>
                  </a:lnTo>
                  <a:lnTo>
                    <a:pt x="762634" y="151638"/>
                  </a:lnTo>
                  <a:close/>
                </a:path>
                <a:path w="1390650" h="622935">
                  <a:moveTo>
                    <a:pt x="762634" y="335534"/>
                  </a:moveTo>
                  <a:lnTo>
                    <a:pt x="757301" y="342900"/>
                  </a:lnTo>
                  <a:lnTo>
                    <a:pt x="752982" y="347218"/>
                  </a:lnTo>
                  <a:lnTo>
                    <a:pt x="744981" y="350139"/>
                  </a:lnTo>
                  <a:lnTo>
                    <a:pt x="767770" y="350139"/>
                  </a:lnTo>
                  <a:lnTo>
                    <a:pt x="762634" y="335534"/>
                  </a:lnTo>
                  <a:close/>
                </a:path>
                <a:path w="1390650" h="622935">
                  <a:moveTo>
                    <a:pt x="867837" y="337439"/>
                  </a:moveTo>
                  <a:lnTo>
                    <a:pt x="828675" y="337439"/>
                  </a:lnTo>
                  <a:lnTo>
                    <a:pt x="839485" y="339768"/>
                  </a:lnTo>
                  <a:lnTo>
                    <a:pt x="850011" y="340455"/>
                  </a:lnTo>
                  <a:lnTo>
                    <a:pt x="860250" y="339474"/>
                  </a:lnTo>
                  <a:lnTo>
                    <a:pt x="867837" y="337439"/>
                  </a:lnTo>
                  <a:close/>
                </a:path>
                <a:path w="1390650" h="622935">
                  <a:moveTo>
                    <a:pt x="672907" y="254748"/>
                  </a:moveTo>
                  <a:lnTo>
                    <a:pt x="632513" y="267412"/>
                  </a:lnTo>
                  <a:lnTo>
                    <a:pt x="595883" y="297434"/>
                  </a:lnTo>
                  <a:lnTo>
                    <a:pt x="607949" y="331470"/>
                  </a:lnTo>
                  <a:lnTo>
                    <a:pt x="615874" y="317706"/>
                  </a:lnTo>
                  <a:lnTo>
                    <a:pt x="625348" y="306514"/>
                  </a:lnTo>
                  <a:lnTo>
                    <a:pt x="636345" y="297894"/>
                  </a:lnTo>
                  <a:lnTo>
                    <a:pt x="648842" y="291846"/>
                  </a:lnTo>
                  <a:lnTo>
                    <a:pt x="659915" y="289512"/>
                  </a:lnTo>
                  <a:lnTo>
                    <a:pt x="720851" y="289512"/>
                  </a:lnTo>
                  <a:lnTo>
                    <a:pt x="717930" y="281305"/>
                  </a:lnTo>
                  <a:lnTo>
                    <a:pt x="708114" y="264896"/>
                  </a:lnTo>
                  <a:lnTo>
                    <a:pt x="693118" y="256047"/>
                  </a:lnTo>
                  <a:lnTo>
                    <a:pt x="672907" y="254748"/>
                  </a:lnTo>
                  <a:close/>
                </a:path>
                <a:path w="1390650" h="622935">
                  <a:moveTo>
                    <a:pt x="899649" y="229568"/>
                  </a:moveTo>
                  <a:lnTo>
                    <a:pt x="832373" y="229568"/>
                  </a:lnTo>
                  <a:lnTo>
                    <a:pt x="839031" y="230844"/>
                  </a:lnTo>
                  <a:lnTo>
                    <a:pt x="845438" y="233680"/>
                  </a:lnTo>
                  <a:lnTo>
                    <a:pt x="867660" y="269571"/>
                  </a:lnTo>
                  <a:lnTo>
                    <a:pt x="868906" y="286474"/>
                  </a:lnTo>
                  <a:lnTo>
                    <a:pt x="867409" y="293878"/>
                  </a:lnTo>
                  <a:lnTo>
                    <a:pt x="834770" y="314864"/>
                  </a:lnTo>
                  <a:lnTo>
                    <a:pt x="900268" y="314864"/>
                  </a:lnTo>
                  <a:lnTo>
                    <a:pt x="901511" y="313408"/>
                  </a:lnTo>
                  <a:lnTo>
                    <a:pt x="907795" y="301625"/>
                  </a:lnTo>
                  <a:lnTo>
                    <a:pt x="911627" y="288571"/>
                  </a:lnTo>
                  <a:lnTo>
                    <a:pt x="912765" y="275637"/>
                  </a:lnTo>
                  <a:lnTo>
                    <a:pt x="912716" y="273812"/>
                  </a:lnTo>
                  <a:lnTo>
                    <a:pt x="911385" y="260655"/>
                  </a:lnTo>
                  <a:lnTo>
                    <a:pt x="907288" y="245745"/>
                  </a:lnTo>
                  <a:lnTo>
                    <a:pt x="901053" y="231642"/>
                  </a:lnTo>
                  <a:lnTo>
                    <a:pt x="899649" y="229568"/>
                  </a:lnTo>
                  <a:close/>
                </a:path>
                <a:path w="1390650" h="622935">
                  <a:moveTo>
                    <a:pt x="441197" y="263144"/>
                  </a:moveTo>
                  <a:lnTo>
                    <a:pt x="417956" y="290068"/>
                  </a:lnTo>
                  <a:lnTo>
                    <a:pt x="420167" y="296560"/>
                  </a:lnTo>
                  <a:lnTo>
                    <a:pt x="422401" y="302768"/>
                  </a:lnTo>
                  <a:lnTo>
                    <a:pt x="426592" y="307340"/>
                  </a:lnTo>
                  <a:lnTo>
                    <a:pt x="438784" y="313182"/>
                  </a:lnTo>
                  <a:lnTo>
                    <a:pt x="444892" y="313559"/>
                  </a:lnTo>
                  <a:lnTo>
                    <a:pt x="451230" y="311277"/>
                  </a:lnTo>
                  <a:lnTo>
                    <a:pt x="457580" y="309118"/>
                  </a:lnTo>
                  <a:lnTo>
                    <a:pt x="462152" y="304927"/>
                  </a:lnTo>
                  <a:lnTo>
                    <a:pt x="465074" y="298704"/>
                  </a:lnTo>
                  <a:lnTo>
                    <a:pt x="467867" y="292608"/>
                  </a:lnTo>
                  <a:lnTo>
                    <a:pt x="468249" y="286385"/>
                  </a:lnTo>
                  <a:lnTo>
                    <a:pt x="465963" y="280162"/>
                  </a:lnTo>
                  <a:lnTo>
                    <a:pt x="463803" y="273812"/>
                  </a:lnTo>
                  <a:lnTo>
                    <a:pt x="459613" y="269240"/>
                  </a:lnTo>
                  <a:lnTo>
                    <a:pt x="447420" y="263398"/>
                  </a:lnTo>
                  <a:lnTo>
                    <a:pt x="441197" y="263144"/>
                  </a:lnTo>
                  <a:close/>
                </a:path>
                <a:path w="1390650" h="622935">
                  <a:moveTo>
                    <a:pt x="845994" y="195707"/>
                  </a:moveTo>
                  <a:lnTo>
                    <a:pt x="801877" y="208883"/>
                  </a:lnTo>
                  <a:lnTo>
                    <a:pt x="787780" y="222377"/>
                  </a:lnTo>
                  <a:lnTo>
                    <a:pt x="894783" y="222377"/>
                  </a:lnTo>
                  <a:lnTo>
                    <a:pt x="859105" y="197758"/>
                  </a:lnTo>
                  <a:lnTo>
                    <a:pt x="845994" y="195707"/>
                  </a:lnTo>
                  <a:close/>
                </a:path>
                <a:path w="1390650" h="622935">
                  <a:moveTo>
                    <a:pt x="916431" y="93980"/>
                  </a:moveTo>
                  <a:lnTo>
                    <a:pt x="893190" y="121031"/>
                  </a:lnTo>
                  <a:lnTo>
                    <a:pt x="895476" y="127381"/>
                  </a:lnTo>
                  <a:lnTo>
                    <a:pt x="897635" y="133731"/>
                  </a:lnTo>
                  <a:lnTo>
                    <a:pt x="901826" y="138303"/>
                  </a:lnTo>
                  <a:lnTo>
                    <a:pt x="914018" y="144145"/>
                  </a:lnTo>
                  <a:lnTo>
                    <a:pt x="920241" y="144526"/>
                  </a:lnTo>
                  <a:lnTo>
                    <a:pt x="926464" y="142240"/>
                  </a:lnTo>
                  <a:lnTo>
                    <a:pt x="932814" y="140081"/>
                  </a:lnTo>
                  <a:lnTo>
                    <a:pt x="937513" y="135890"/>
                  </a:lnTo>
                  <a:lnTo>
                    <a:pt x="940307" y="129667"/>
                  </a:lnTo>
                  <a:lnTo>
                    <a:pt x="943228" y="123571"/>
                  </a:lnTo>
                  <a:lnTo>
                    <a:pt x="928751" y="97282"/>
                  </a:lnTo>
                  <a:lnTo>
                    <a:pt x="922654" y="94361"/>
                  </a:lnTo>
                  <a:lnTo>
                    <a:pt x="916431" y="93980"/>
                  </a:lnTo>
                  <a:close/>
                </a:path>
                <a:path w="1390650" h="622935">
                  <a:moveTo>
                    <a:pt x="954658" y="154813"/>
                  </a:moveTo>
                  <a:lnTo>
                    <a:pt x="913002" y="169672"/>
                  </a:lnTo>
                  <a:lnTo>
                    <a:pt x="960119" y="302006"/>
                  </a:lnTo>
                  <a:lnTo>
                    <a:pt x="1001776" y="287274"/>
                  </a:lnTo>
                  <a:lnTo>
                    <a:pt x="954658" y="154813"/>
                  </a:lnTo>
                  <a:close/>
                </a:path>
                <a:path w="1390650" h="622935">
                  <a:moveTo>
                    <a:pt x="1009650" y="63754"/>
                  </a:moveTo>
                  <a:lnTo>
                    <a:pt x="967993" y="78613"/>
                  </a:lnTo>
                  <a:lnTo>
                    <a:pt x="1037589" y="274447"/>
                  </a:lnTo>
                  <a:lnTo>
                    <a:pt x="1079246" y="259715"/>
                  </a:lnTo>
                  <a:lnTo>
                    <a:pt x="1009650" y="63754"/>
                  </a:lnTo>
                  <a:close/>
                </a:path>
                <a:path w="1390650" h="622935">
                  <a:moveTo>
                    <a:pt x="1109726" y="99695"/>
                  </a:moveTo>
                  <a:lnTo>
                    <a:pt x="1068070" y="114554"/>
                  </a:lnTo>
                  <a:lnTo>
                    <a:pt x="1115186" y="246888"/>
                  </a:lnTo>
                  <a:lnTo>
                    <a:pt x="1156843" y="232029"/>
                  </a:lnTo>
                  <a:lnTo>
                    <a:pt x="1109726" y="99695"/>
                  </a:lnTo>
                  <a:close/>
                </a:path>
                <a:path w="1390650" h="622935">
                  <a:moveTo>
                    <a:pt x="1288541" y="36068"/>
                  </a:moveTo>
                  <a:lnTo>
                    <a:pt x="1244091" y="51943"/>
                  </a:lnTo>
                  <a:lnTo>
                    <a:pt x="1335277" y="144272"/>
                  </a:lnTo>
                  <a:lnTo>
                    <a:pt x="1326641" y="243205"/>
                  </a:lnTo>
                  <a:lnTo>
                    <a:pt x="1371091" y="227457"/>
                  </a:lnTo>
                  <a:lnTo>
                    <a:pt x="1382239" y="94361"/>
                  </a:lnTo>
                  <a:lnTo>
                    <a:pt x="1340738" y="94361"/>
                  </a:lnTo>
                  <a:lnTo>
                    <a:pt x="1288541" y="36068"/>
                  </a:lnTo>
                  <a:close/>
                </a:path>
                <a:path w="1390650" h="622935">
                  <a:moveTo>
                    <a:pt x="1206973" y="113919"/>
                  </a:moveTo>
                  <a:lnTo>
                    <a:pt x="1160145" y="113919"/>
                  </a:lnTo>
                  <a:lnTo>
                    <a:pt x="1180337" y="170688"/>
                  </a:lnTo>
                  <a:lnTo>
                    <a:pt x="1206880" y="202819"/>
                  </a:lnTo>
                  <a:lnTo>
                    <a:pt x="1226470" y="206581"/>
                  </a:lnTo>
                  <a:lnTo>
                    <a:pt x="1237491" y="205337"/>
                  </a:lnTo>
                  <a:lnTo>
                    <a:pt x="1276284" y="187180"/>
                  </a:lnTo>
                  <a:lnTo>
                    <a:pt x="1284858" y="180086"/>
                  </a:lnTo>
                  <a:lnTo>
                    <a:pt x="1281228" y="169799"/>
                  </a:lnTo>
                  <a:lnTo>
                    <a:pt x="1242695" y="169799"/>
                  </a:lnTo>
                  <a:lnTo>
                    <a:pt x="1236979" y="169672"/>
                  </a:lnTo>
                  <a:lnTo>
                    <a:pt x="1232027" y="167132"/>
                  </a:lnTo>
                  <a:lnTo>
                    <a:pt x="1227060" y="164701"/>
                  </a:lnTo>
                  <a:lnTo>
                    <a:pt x="1223518" y="160147"/>
                  </a:lnTo>
                  <a:lnTo>
                    <a:pt x="1221104" y="153543"/>
                  </a:lnTo>
                  <a:lnTo>
                    <a:pt x="1206973" y="113919"/>
                  </a:lnTo>
                  <a:close/>
                </a:path>
                <a:path w="1390650" h="622935">
                  <a:moveTo>
                    <a:pt x="1274190" y="149860"/>
                  </a:moveTo>
                  <a:lnTo>
                    <a:pt x="1242695" y="169799"/>
                  </a:lnTo>
                  <a:lnTo>
                    <a:pt x="1281228" y="169799"/>
                  </a:lnTo>
                  <a:lnTo>
                    <a:pt x="1274190" y="149860"/>
                  </a:lnTo>
                  <a:close/>
                </a:path>
                <a:path w="1390650" h="622935">
                  <a:moveTo>
                    <a:pt x="1176781" y="28956"/>
                  </a:moveTo>
                  <a:lnTo>
                    <a:pt x="1171575" y="30734"/>
                  </a:lnTo>
                  <a:lnTo>
                    <a:pt x="1138301" y="112395"/>
                  </a:lnTo>
                  <a:lnTo>
                    <a:pt x="1141095" y="120650"/>
                  </a:lnTo>
                  <a:lnTo>
                    <a:pt x="1160145" y="113919"/>
                  </a:lnTo>
                  <a:lnTo>
                    <a:pt x="1206973" y="113919"/>
                  </a:lnTo>
                  <a:lnTo>
                    <a:pt x="1201674" y="99060"/>
                  </a:lnTo>
                  <a:lnTo>
                    <a:pt x="1249933" y="81915"/>
                  </a:lnTo>
                  <a:lnTo>
                    <a:pt x="1245947" y="70612"/>
                  </a:lnTo>
                  <a:lnTo>
                    <a:pt x="1191640" y="70612"/>
                  </a:lnTo>
                  <a:lnTo>
                    <a:pt x="1176781" y="28956"/>
                  </a:lnTo>
                  <a:close/>
                </a:path>
                <a:path w="1390650" h="622935">
                  <a:moveTo>
                    <a:pt x="1390141" y="0"/>
                  </a:moveTo>
                  <a:lnTo>
                    <a:pt x="1346453" y="15494"/>
                  </a:lnTo>
                  <a:lnTo>
                    <a:pt x="1340738" y="94361"/>
                  </a:lnTo>
                  <a:lnTo>
                    <a:pt x="1382239" y="94361"/>
                  </a:lnTo>
                  <a:lnTo>
                    <a:pt x="1390141" y="0"/>
                  </a:lnTo>
                  <a:close/>
                </a:path>
                <a:path w="1390650" h="622935">
                  <a:moveTo>
                    <a:pt x="1071499" y="38862"/>
                  </a:moveTo>
                  <a:lnTo>
                    <a:pt x="1065149" y="41148"/>
                  </a:lnTo>
                  <a:lnTo>
                    <a:pt x="1058926" y="43307"/>
                  </a:lnTo>
                  <a:lnTo>
                    <a:pt x="1054353" y="47498"/>
                  </a:lnTo>
                  <a:lnTo>
                    <a:pt x="1048512" y="59690"/>
                  </a:lnTo>
                  <a:lnTo>
                    <a:pt x="1048257" y="65913"/>
                  </a:lnTo>
                  <a:lnTo>
                    <a:pt x="1050543" y="72263"/>
                  </a:lnTo>
                  <a:lnTo>
                    <a:pt x="1052702" y="78486"/>
                  </a:lnTo>
                  <a:lnTo>
                    <a:pt x="1056893" y="83185"/>
                  </a:lnTo>
                  <a:lnTo>
                    <a:pt x="1069085" y="89027"/>
                  </a:lnTo>
                  <a:lnTo>
                    <a:pt x="1075308" y="89408"/>
                  </a:lnTo>
                  <a:lnTo>
                    <a:pt x="1087881" y="84836"/>
                  </a:lnTo>
                  <a:lnTo>
                    <a:pt x="1092580" y="80645"/>
                  </a:lnTo>
                  <a:lnTo>
                    <a:pt x="1095375" y="74549"/>
                  </a:lnTo>
                  <a:lnTo>
                    <a:pt x="1098296" y="68453"/>
                  </a:lnTo>
                  <a:lnTo>
                    <a:pt x="1077722" y="39243"/>
                  </a:lnTo>
                  <a:lnTo>
                    <a:pt x="1071499" y="38862"/>
                  </a:lnTo>
                  <a:close/>
                </a:path>
                <a:path w="1390650" h="622935">
                  <a:moveTo>
                    <a:pt x="1239901" y="53467"/>
                  </a:moveTo>
                  <a:lnTo>
                    <a:pt x="1191640" y="70612"/>
                  </a:lnTo>
                  <a:lnTo>
                    <a:pt x="1245947" y="70612"/>
                  </a:lnTo>
                  <a:lnTo>
                    <a:pt x="1239901" y="534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grpSp>
      <p:sp>
        <p:nvSpPr>
          <p:cNvPr id="12293" name="object 8"/>
          <p:cNvSpPr txBox="1">
            <a:spLocks noChangeArrowheads="1"/>
          </p:cNvSpPr>
          <p:nvPr/>
        </p:nvSpPr>
        <p:spPr bwMode="auto">
          <a:xfrm>
            <a:off x="6874933" y="2026540"/>
            <a:ext cx="2057400" cy="257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64135" rIns="0" bIns="0">
            <a:spAutoFit/>
          </a:bodyPr>
          <a:lstStyle>
            <a:lvl1pPr marL="127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ts val="500"/>
              </a:spcBef>
            </a:pPr>
            <a:r>
              <a:rPr lang="en-US" altLang="en-US" sz="2000" dirty="0">
                <a:solidFill>
                  <a:srgbClr val="53749A"/>
                </a:solidFill>
                <a:latin typeface="Trebuchet MS" pitchFamily="34" charset="0"/>
                <a:ea typeface="Trebuchet MS" pitchFamily="34" charset="0"/>
                <a:cs typeface="Trebuchet MS" pitchFamily="34" charset="0"/>
              </a:rPr>
              <a:t>Example:</a:t>
            </a:r>
            <a:endParaRPr lang="en-US" altLang="en-US" sz="2000" dirty="0">
              <a:latin typeface="Trebuchet MS" pitchFamily="34" charset="0"/>
              <a:ea typeface="Trebuchet MS" pitchFamily="34" charset="0"/>
              <a:cs typeface="Trebuchet MS" pitchFamily="34" charset="0"/>
            </a:endParaRPr>
          </a:p>
          <a:p>
            <a:pPr>
              <a:spcBef>
                <a:spcPts val="413"/>
              </a:spcBef>
            </a:pPr>
            <a:r>
              <a:rPr lang="en-US" altLang="en-US" sz="2000" dirty="0">
                <a:latin typeface="Trebuchet MS" pitchFamily="34" charset="0"/>
                <a:ea typeface="Trebuchet MS" pitchFamily="34" charset="0"/>
                <a:cs typeface="Trebuchet MS" pitchFamily="34" charset="0"/>
              </a:rPr>
              <a:t>Your customers  are unable to  access your data or  online services (Denial of Service Attacks)</a:t>
            </a:r>
          </a:p>
        </p:txBody>
      </p:sp>
      <p:sp>
        <p:nvSpPr>
          <p:cNvPr id="3" name="TextBox 2"/>
          <p:cNvSpPr txBox="1"/>
          <p:nvPr/>
        </p:nvSpPr>
        <p:spPr>
          <a:xfrm>
            <a:off x="1143000" y="4953000"/>
            <a:ext cx="7239000" cy="369332"/>
          </a:xfrm>
          <a:prstGeom prst="rect">
            <a:avLst/>
          </a:prstGeom>
          <a:noFill/>
        </p:spPr>
        <p:txBody>
          <a:bodyPr wrap="square" rtlCol="0">
            <a:spAutoFit/>
          </a:bodyPr>
          <a:lstStyle/>
          <a:p>
            <a:endParaRPr lang="en-US" dirty="0"/>
          </a:p>
        </p:txBody>
      </p:sp>
      <p:sp>
        <p:nvSpPr>
          <p:cNvPr id="4" name="TextBox 3"/>
          <p:cNvSpPr txBox="1"/>
          <p:nvPr/>
        </p:nvSpPr>
        <p:spPr>
          <a:xfrm>
            <a:off x="533400" y="4800600"/>
            <a:ext cx="7772400" cy="1754326"/>
          </a:xfrm>
          <a:prstGeom prst="rect">
            <a:avLst/>
          </a:prstGeom>
          <a:noFill/>
        </p:spPr>
        <p:txBody>
          <a:bodyPr wrap="square" rtlCol="0">
            <a:spAutoFit/>
          </a:bodyPr>
          <a:lstStyle/>
          <a:p>
            <a:r>
              <a:rPr lang="en-US" dirty="0"/>
              <a:t>Systems, applications, and data will lose their value if they are not accessible by their authorized users whenever they require them. Availability is the accessibility of networks, systems, applications, and data by authorized users in a timely fashion whenever resources are required.</a:t>
            </a:r>
          </a:p>
          <a:p>
            <a:r>
              <a:rPr lang="en-US" dirty="0"/>
              <a:t>A loss of availability is the disruption of access to or use of information or an</a:t>
            </a:r>
          </a:p>
          <a:p>
            <a:r>
              <a:rPr lang="en-US" dirty="0"/>
              <a:t>information system.</a:t>
            </a:r>
          </a:p>
        </p:txBody>
      </p:sp>
    </p:spTree>
    <p:extLst>
      <p:ext uri="{BB962C8B-B14F-4D97-AF65-F5344CB8AC3E}">
        <p14:creationId xmlns:p14="http://schemas.microsoft.com/office/powerpoint/2010/main" val="240563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Availability</a:t>
            </a:r>
          </a:p>
        </p:txBody>
      </p:sp>
      <p:sp>
        <p:nvSpPr>
          <p:cNvPr id="3" name="Text Placeholder 2"/>
          <p:cNvSpPr>
            <a:spLocks noGrp="1"/>
          </p:cNvSpPr>
          <p:nvPr>
            <p:ph type="body" idx="1"/>
          </p:nvPr>
        </p:nvSpPr>
        <p:spPr>
          <a:xfrm>
            <a:off x="311700" y="1468016"/>
            <a:ext cx="8520600" cy="4876800"/>
          </a:xfrm>
        </p:spPr>
        <p:txBody>
          <a:bodyPr>
            <a:normAutofit fontScale="92500" lnSpcReduction="10000"/>
          </a:bodyPr>
          <a:lstStyle/>
          <a:p>
            <a:r>
              <a:rPr lang="en-US" dirty="0"/>
              <a:t>Situation 1: Bank websites, authentication services</a:t>
            </a:r>
          </a:p>
          <a:p>
            <a:pPr lvl="1"/>
            <a:r>
              <a:rPr lang="en-US" dirty="0"/>
              <a:t>Financial transactions might be interrupted, heavy loss of revenue</a:t>
            </a:r>
          </a:p>
          <a:p>
            <a:pPr lvl="1"/>
            <a:r>
              <a:rPr lang="en-US" dirty="0"/>
              <a:t>HIGH AVAILABILITY</a:t>
            </a:r>
          </a:p>
          <a:p>
            <a:r>
              <a:rPr lang="en-US" dirty="0"/>
              <a:t>Situation 2: University websites</a:t>
            </a:r>
          </a:p>
          <a:p>
            <a:pPr lvl="1"/>
            <a:r>
              <a:rPr lang="en-US" dirty="0"/>
              <a:t>a site is not a critical component of the university’s information system, but its unavailability might cause loss of reputation</a:t>
            </a:r>
          </a:p>
          <a:p>
            <a:pPr lvl="1"/>
            <a:r>
              <a:rPr lang="en-US" dirty="0"/>
              <a:t>MEDIUM AVAILABILITY</a:t>
            </a:r>
          </a:p>
          <a:p>
            <a:r>
              <a:rPr lang="en-US" dirty="0"/>
              <a:t>Situation 3: Online telephone directory</a:t>
            </a:r>
          </a:p>
          <a:p>
            <a:pPr lvl="1"/>
            <a:r>
              <a:rPr lang="en-US" dirty="0"/>
              <a:t>Offline options available</a:t>
            </a:r>
          </a:p>
          <a:p>
            <a:pPr lvl="1"/>
            <a:r>
              <a:rPr lang="en-US" dirty="0"/>
              <a:t>LOW AVAILABILITY</a:t>
            </a:r>
          </a:p>
        </p:txBody>
      </p:sp>
    </p:spTree>
    <p:extLst>
      <p:ext uri="{BB962C8B-B14F-4D97-AF65-F5344CB8AC3E}">
        <p14:creationId xmlns:p14="http://schemas.microsoft.com/office/powerpoint/2010/main" val="2550169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Security Terminology</a:t>
            </a:r>
          </a:p>
        </p:txBody>
      </p:sp>
      <p:sp>
        <p:nvSpPr>
          <p:cNvPr id="3" name="Text Placeholder 2"/>
          <p:cNvSpPr>
            <a:spLocks noGrp="1"/>
          </p:cNvSpPr>
          <p:nvPr>
            <p:ph type="body" idx="1"/>
          </p:nvPr>
        </p:nvSpPr>
        <p:spPr/>
        <p:txBody>
          <a:bodyPr>
            <a:normAutofit fontScale="85000" lnSpcReduction="10000"/>
          </a:bodyPr>
          <a:lstStyle/>
          <a:p>
            <a:pPr marL="114300" indent="0">
              <a:buNone/>
            </a:pPr>
            <a:r>
              <a:rPr lang="en-US" sz="2400" b="1" dirty="0"/>
              <a:t>Vulnerability</a:t>
            </a:r>
            <a:r>
              <a:rPr lang="en-US" sz="2400" dirty="0"/>
              <a:t> refers to a weakness in your hardware, software, or procedures. (In other words, it's a way hackers could easily find their way into your system.) Can be detected by penetration testing</a:t>
            </a:r>
          </a:p>
          <a:p>
            <a:pPr marL="114300" indent="0">
              <a:spcBef>
                <a:spcPts val="1000"/>
              </a:spcBef>
              <a:buNone/>
            </a:pPr>
            <a:r>
              <a:rPr lang="en-US" sz="2400" b="1" dirty="0"/>
              <a:t>Threat </a:t>
            </a:r>
            <a:r>
              <a:rPr lang="en-US" sz="2400" dirty="0"/>
              <a:t>exploits a vulnerability and </a:t>
            </a:r>
            <a:r>
              <a:rPr lang="en-US" altLang="en-US" sz="2400" dirty="0">
                <a:solidFill>
                  <a:srgbClr val="404040"/>
                </a:solidFill>
                <a:latin typeface="Trebuchet MS" pitchFamily="34" charset="0"/>
                <a:ea typeface="Trebuchet MS" pitchFamily="34" charset="0"/>
                <a:cs typeface="Trebuchet MS" pitchFamily="34" charset="0"/>
              </a:rPr>
              <a:t>can  potentially harm an information system by  disclosing the information stored on the system, adversely modifying  data, or making the system unavailable</a:t>
            </a:r>
            <a:endParaRPr lang="en-US" altLang="en-US" sz="2400" dirty="0">
              <a:latin typeface="Trebuchet MS" pitchFamily="34" charset="0"/>
              <a:ea typeface="Trebuchet MS" pitchFamily="34" charset="0"/>
              <a:cs typeface="Trebuchet MS" pitchFamily="34" charset="0"/>
            </a:endParaRPr>
          </a:p>
          <a:p>
            <a:pPr marL="114300" indent="0">
              <a:buNone/>
            </a:pPr>
            <a:endParaRPr lang="en-US" sz="2400" b="1" dirty="0"/>
          </a:p>
          <a:p>
            <a:pPr marL="114300" indent="0">
              <a:buNone/>
            </a:pPr>
            <a:r>
              <a:rPr lang="en-US" sz="2400" b="1" dirty="0"/>
              <a:t>Risk:  </a:t>
            </a:r>
            <a:r>
              <a:rPr lang="en-US" sz="2400" dirty="0"/>
              <a:t>It’s the </a:t>
            </a:r>
            <a:r>
              <a:rPr lang="en-US" sz="2400" i="1" dirty="0"/>
              <a:t>potential</a:t>
            </a:r>
            <a:r>
              <a:rPr lang="en-US" sz="2400" dirty="0"/>
              <a:t> for loss, damage, or destruction of an asset when a threat takes advantage of a vulnerability. Put another way: </a:t>
            </a:r>
          </a:p>
          <a:p>
            <a:pPr marL="114300" indent="0">
              <a:buNone/>
            </a:pPr>
            <a:r>
              <a:rPr lang="en-US" sz="2400" dirty="0"/>
              <a:t>               Threats + Vulnerability = Risk</a:t>
            </a:r>
          </a:p>
          <a:p>
            <a:pPr marL="114300" indent="0">
              <a:buNone/>
            </a:pPr>
            <a:r>
              <a:rPr lang="en-US" sz="2400" dirty="0"/>
              <a:t>A threat represents a potential security harm to an asset. </a:t>
            </a:r>
          </a:p>
          <a:p>
            <a:pPr marL="114300" indent="0">
              <a:buNone/>
            </a:pPr>
            <a:r>
              <a:rPr lang="en-US" sz="2400" dirty="0"/>
              <a:t>An </a:t>
            </a:r>
            <a:r>
              <a:rPr lang="en-US" sz="2400" b="1" dirty="0"/>
              <a:t>attack</a:t>
            </a:r>
            <a:r>
              <a:rPr lang="en-US" sz="2400" dirty="0"/>
              <a:t> is a threat that is carried out (threat action) and, if successful, leads to an undesirable violation of security, or threat consequence. The agent carrying out the attack is referred to as an attacker, or threat agent.</a:t>
            </a:r>
          </a:p>
        </p:txBody>
      </p:sp>
    </p:spTree>
    <p:extLst>
      <p:ext uri="{BB962C8B-B14F-4D97-AF65-F5344CB8AC3E}">
        <p14:creationId xmlns:p14="http://schemas.microsoft.com/office/powerpoint/2010/main" val="1487106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Security Terminology</a:t>
            </a:r>
          </a:p>
        </p:txBody>
      </p:sp>
      <p:sp>
        <p:nvSpPr>
          <p:cNvPr id="3" name="Text Placeholder 2"/>
          <p:cNvSpPr>
            <a:spLocks noGrp="1"/>
          </p:cNvSpPr>
          <p:nvPr>
            <p:ph type="body" idx="1"/>
          </p:nvPr>
        </p:nvSpPr>
        <p:spPr/>
        <p:txBody>
          <a:bodyPr>
            <a:normAutofit fontScale="92500"/>
          </a:bodyPr>
          <a:lstStyle/>
          <a:p>
            <a:pPr marL="114300" indent="0">
              <a:buNone/>
            </a:pPr>
            <a:r>
              <a:rPr lang="en-US" sz="2000" b="1" dirty="0"/>
              <a:t>Adversary (threat agent):</a:t>
            </a:r>
          </a:p>
          <a:p>
            <a:pPr marL="114300" indent="0">
              <a:buNone/>
            </a:pPr>
            <a:r>
              <a:rPr lang="en-US" sz="2000" b="1" dirty="0"/>
              <a:t> </a:t>
            </a:r>
            <a:r>
              <a:rPr lang="en-US" sz="2000" dirty="0"/>
              <a:t>An entity that attacks, or is a threat to, a system.</a:t>
            </a:r>
          </a:p>
          <a:p>
            <a:pPr marL="114300" indent="0">
              <a:buNone/>
            </a:pPr>
            <a:r>
              <a:rPr lang="en-US" sz="2000" b="1" dirty="0"/>
              <a:t>Countermeasure:</a:t>
            </a:r>
          </a:p>
          <a:p>
            <a:pPr marL="114300" indent="0">
              <a:buNone/>
            </a:pPr>
            <a:r>
              <a:rPr lang="en-US" sz="2000" b="1" dirty="0"/>
              <a:t> </a:t>
            </a:r>
            <a:r>
              <a:rPr lang="en-US" sz="2000" dirty="0"/>
              <a:t>An action, device, procedure, or technique that reduces a threat, a vulnerability, or an attack by eliminating or preventing it, by minimizing the harm it can cause, or by discovering and reporting it so that corrective action can be taken.</a:t>
            </a:r>
          </a:p>
          <a:p>
            <a:pPr marL="114300" indent="0">
              <a:buNone/>
            </a:pPr>
            <a:r>
              <a:rPr lang="en-US" sz="2000" b="1" dirty="0"/>
              <a:t>Security Policy:</a:t>
            </a:r>
          </a:p>
          <a:p>
            <a:pPr marL="114300" indent="0">
              <a:buNone/>
            </a:pPr>
            <a:r>
              <a:rPr lang="en-US" sz="2000" dirty="0"/>
              <a:t>A set of rules and practices that specify or regulate how a system or organization provides security services to protect sensitive and critical system resources.</a:t>
            </a:r>
          </a:p>
          <a:p>
            <a:pPr marL="114300" indent="0">
              <a:buNone/>
            </a:pPr>
            <a:r>
              <a:rPr lang="en-US" sz="2000" b="1" dirty="0"/>
              <a:t>System Resource (Asset):  </a:t>
            </a:r>
            <a:r>
              <a:rPr lang="en-US" sz="2000" dirty="0"/>
              <a:t>Data contained in an information system; or a service provided by a system; or a system capability, such as processing power or communication bandwidth; or an item of system equipment (i.e., a system component— hardware, firmware, software, or documentation); or a facility that houses system operations and equipment.</a:t>
            </a:r>
          </a:p>
        </p:txBody>
      </p:sp>
    </p:spTree>
    <p:extLst>
      <p:ext uri="{BB962C8B-B14F-4D97-AF65-F5344CB8AC3E}">
        <p14:creationId xmlns:p14="http://schemas.microsoft.com/office/powerpoint/2010/main" val="47243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400" dirty="0">
                <a:latin typeface="Times New Roman" pitchFamily="18" charset="0"/>
                <a:cs typeface="Times New Roman" pitchFamily="18" charset="0"/>
              </a:rPr>
              <a:t>A cyber attack is an attack launched from one or more computers against another computer, multiple computers or networks.</a:t>
            </a:r>
          </a:p>
          <a:p>
            <a:pPr>
              <a:buFont typeface="Wingdings" pitchFamily="2" charset="2"/>
              <a:buChar char="Ø"/>
            </a:pPr>
            <a:r>
              <a:rPr lang="en-US" sz="2400" dirty="0">
                <a:latin typeface="Times New Roman" pitchFamily="18" charset="0"/>
                <a:cs typeface="Times New Roman" pitchFamily="18" charset="0"/>
              </a:rPr>
              <a:t>It is an attempt by hackers to damage or destroy a computer network or system.</a:t>
            </a:r>
          </a:p>
          <a:p>
            <a:pPr>
              <a:buFont typeface="Wingdings" pitchFamily="2" charset="2"/>
              <a:buChar char="Ø"/>
            </a:pPr>
            <a:r>
              <a:rPr lang="en-US" sz="2400" dirty="0">
                <a:latin typeface="Times New Roman" pitchFamily="18" charset="0"/>
                <a:cs typeface="Times New Roman" pitchFamily="18" charset="0"/>
              </a:rPr>
              <a:t>Those who perform cyber attacks or cyber crime are  called cyber criminals.</a:t>
            </a:r>
          </a:p>
          <a:p>
            <a:pPr>
              <a:buFont typeface="Wingdings" pitchFamily="2" charset="2"/>
              <a:buChar char="Ø"/>
            </a:pPr>
            <a:endParaRPr lang="en-US" sz="2400" dirty="0">
              <a:latin typeface="Times New Roman" pitchFamily="18" charset="0"/>
              <a:cs typeface="Times New Roman" pitchFamily="18" charset="0"/>
            </a:endParaRPr>
          </a:p>
        </p:txBody>
      </p:sp>
      <p:sp>
        <p:nvSpPr>
          <p:cNvPr id="4" name="Title 5"/>
          <p:cNvSpPr txBox="1">
            <a:spLocks/>
          </p:cNvSpPr>
          <p:nvPr/>
        </p:nvSpPr>
        <p:spPr bwMode="auto">
          <a:xfrm>
            <a:off x="-152400" y="270627"/>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What is Cyber Attack</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707591"/>
            <a:ext cx="7543800" cy="3159232"/>
          </a:xfrm>
          <a:prstGeom prst="rect">
            <a:avLst/>
          </a:prstGeom>
        </p:spPr>
      </p:pic>
    </p:spTree>
    <p:extLst>
      <p:ext uri="{BB962C8B-B14F-4D97-AF65-F5344CB8AC3E}">
        <p14:creationId xmlns:p14="http://schemas.microsoft.com/office/powerpoint/2010/main" val="317909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concepts and relationships </a:t>
            </a:r>
            <a:endParaRPr lang="en-US" dirty="0"/>
          </a:p>
        </p:txBody>
      </p:sp>
      <p:sp>
        <p:nvSpPr>
          <p:cNvPr id="3" name="Text Placeholder 2"/>
          <p:cNvSpPr>
            <a:spLocks noGrp="1"/>
          </p:cNvSpPr>
          <p:nvPr>
            <p:ph type="body" idx="1"/>
          </p:nvPr>
        </p:nvSpPr>
        <p:spPr>
          <a:xfrm>
            <a:off x="1752600" y="1866139"/>
            <a:ext cx="6172200" cy="3886199"/>
          </a:xfrm>
        </p:spPr>
        <p:txBody>
          <a:bodyPr/>
          <a:lstStyle/>
          <a:p>
            <a:pPr marL="11430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1"/>
            <a:ext cx="5486400" cy="411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7654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010400" cy="731838"/>
          </a:xfrm>
        </p:spPr>
        <p:txBody>
          <a:bodyPr>
            <a:normAutofit fontScale="90000"/>
          </a:bodyPr>
          <a:lstStyle/>
          <a:p>
            <a:r>
              <a:rPr lang="en-US" dirty="0"/>
              <a:t>Threats and Attacks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3481045"/>
              </p:ext>
            </p:extLst>
          </p:nvPr>
        </p:nvGraphicFramePr>
        <p:xfrm>
          <a:off x="533400" y="1600200"/>
          <a:ext cx="8001000" cy="4635847"/>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383887">
                <a:tc>
                  <a:txBody>
                    <a:bodyPr/>
                    <a:lstStyle/>
                    <a:p>
                      <a:r>
                        <a:rPr lang="en-US" sz="1200" dirty="0"/>
                        <a:t>Threats </a:t>
                      </a:r>
                    </a:p>
                  </a:txBody>
                  <a:tcPr/>
                </a:tc>
                <a:tc>
                  <a:txBody>
                    <a:bodyPr/>
                    <a:lstStyle/>
                    <a:p>
                      <a:r>
                        <a:rPr lang="en-US" sz="1200" dirty="0"/>
                        <a:t>Attacks</a:t>
                      </a:r>
                    </a:p>
                  </a:txBody>
                  <a:tcPr/>
                </a:tc>
                <a:extLst>
                  <a:ext uri="{0D108BD9-81ED-4DB2-BD59-A6C34878D82A}">
                    <a16:rowId xmlns:a16="http://schemas.microsoft.com/office/drawing/2014/main" val="10000"/>
                  </a:ext>
                </a:extLst>
              </a:tr>
              <a:tr h="35023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Unauthorized Disclosure: A circumstance or event whereby an entity gains access to data for which the entity is not authorized. It is threat of confidentiality</a:t>
                      </a:r>
                    </a:p>
                    <a:p>
                      <a:endParaRPr lang="en-US" sz="1300" dirty="0"/>
                    </a:p>
                  </a:txBody>
                  <a:tcPr/>
                </a:tc>
                <a:tc>
                  <a:txBody>
                    <a:bodyPr/>
                    <a:lstStyle/>
                    <a:p>
                      <a:r>
                        <a:rPr lang="en-US" sz="1300" dirty="0"/>
                        <a:t>Exposure: Sensitive data released to an unauthorized entity.</a:t>
                      </a:r>
                    </a:p>
                    <a:p>
                      <a:r>
                        <a:rPr lang="en-US" sz="1300" b="0" i="0" u="none" strike="noStrike" kern="1200" baseline="0" dirty="0">
                          <a:solidFill>
                            <a:schemeClr val="dk1"/>
                          </a:solidFill>
                          <a:latin typeface="+mn-lt"/>
                          <a:ea typeface="+mn-ea"/>
                          <a:cs typeface="+mn-cs"/>
                        </a:rPr>
                        <a:t>Ex: An insider intentionally releases</a:t>
                      </a:r>
                    </a:p>
                    <a:p>
                      <a:r>
                        <a:rPr lang="en-US" sz="1300" b="0" i="0" u="none" strike="noStrike" kern="1200" baseline="0" dirty="0">
                          <a:solidFill>
                            <a:schemeClr val="dk1"/>
                          </a:solidFill>
                          <a:latin typeface="+mn-lt"/>
                          <a:ea typeface="+mn-ea"/>
                          <a:cs typeface="+mn-cs"/>
                        </a:rPr>
                        <a:t>sensitive information, such as credit card numbers, to an outsider</a:t>
                      </a:r>
                      <a:endParaRPr lang="en-US" sz="1300" dirty="0"/>
                    </a:p>
                    <a:p>
                      <a:endParaRPr lang="en-US" sz="1300" dirty="0"/>
                    </a:p>
                    <a:p>
                      <a:r>
                        <a:rPr lang="en-US" sz="1300" dirty="0"/>
                        <a:t>Interception: An unauthorized entity accesses sensitive data in</a:t>
                      </a:r>
                      <a:r>
                        <a:rPr lang="en-US" sz="1300" baseline="0" dirty="0"/>
                        <a:t> transit. It is a common attack in communication.</a:t>
                      </a:r>
                    </a:p>
                    <a:p>
                      <a:endParaRPr lang="en-US" sz="1300" dirty="0"/>
                    </a:p>
                    <a:p>
                      <a:r>
                        <a:rPr lang="en-US" sz="1300" dirty="0"/>
                        <a:t>Inference: An unauthorized entity</a:t>
                      </a:r>
                      <a:r>
                        <a:rPr lang="en-US" sz="1300" baseline="0" dirty="0"/>
                        <a:t> </a:t>
                      </a:r>
                      <a:r>
                        <a:rPr lang="en-US" sz="1300" dirty="0"/>
                        <a:t>indirectly accesses sensitive data by reasoning </a:t>
                      </a:r>
                    </a:p>
                    <a:p>
                      <a:r>
                        <a:rPr lang="en-US" sz="1300" dirty="0"/>
                        <a:t>Ex: </a:t>
                      </a:r>
                      <a:r>
                        <a:rPr lang="en-US" sz="1300" b="0" i="0" u="none" strike="noStrike" kern="1200" baseline="0" dirty="0">
                          <a:solidFill>
                            <a:schemeClr val="dk1"/>
                          </a:solidFill>
                          <a:latin typeface="+mn-lt"/>
                          <a:ea typeface="+mn-ea"/>
                          <a:cs typeface="+mn-cs"/>
                        </a:rPr>
                        <a:t>An example of inference is known as traffic analysis, in which an adversary is able to gain information from observing the pattern of traffic on a network, such as the amount of traffic between particular pairs of hosts on the network.</a:t>
                      </a:r>
                      <a:endParaRPr lang="en-US" sz="1300" dirty="0"/>
                    </a:p>
                    <a:p>
                      <a:endParaRPr lang="en-US" sz="1300" dirty="0"/>
                    </a:p>
                    <a:p>
                      <a:r>
                        <a:rPr lang="en-US" sz="1300" dirty="0"/>
                        <a:t>Intrusion: An unauthorized entity gains access to sensitive</a:t>
                      </a:r>
                      <a:r>
                        <a:rPr lang="en-US" sz="1300" baseline="0" dirty="0"/>
                        <a:t> </a:t>
                      </a:r>
                      <a:r>
                        <a:rPr lang="en-US" sz="1300" dirty="0"/>
                        <a:t>data</a:t>
                      </a:r>
                      <a:r>
                        <a:rPr lang="en-US" sz="1300" baseline="0" dirty="0"/>
                        <a:t> </a:t>
                      </a:r>
                      <a:r>
                        <a:rPr lang="en-US" sz="1300" dirty="0"/>
                        <a:t>by circumventing a system’s security protections.</a:t>
                      </a:r>
                    </a:p>
                    <a:p>
                      <a:endParaRPr lang="en-US" sz="13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81733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and Attacks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4232579"/>
              </p:ext>
            </p:extLst>
          </p:nvPr>
        </p:nvGraphicFramePr>
        <p:xfrm>
          <a:off x="457200" y="1600200"/>
          <a:ext cx="8229600" cy="43027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Threats </a:t>
                      </a:r>
                    </a:p>
                  </a:txBody>
                  <a:tcPr/>
                </a:tc>
                <a:tc>
                  <a:txBody>
                    <a:bodyPr/>
                    <a:lstStyle/>
                    <a:p>
                      <a:r>
                        <a:rPr lang="en-US" dirty="0"/>
                        <a:t>Attacks</a:t>
                      </a:r>
                    </a:p>
                  </a:txBody>
                  <a:tcPr/>
                </a:tc>
                <a:extLst>
                  <a:ext uri="{0D108BD9-81ED-4DB2-BD59-A6C34878D82A}">
                    <a16:rowId xmlns:a16="http://schemas.microsoft.com/office/drawing/2014/main" val="10000"/>
                  </a:ext>
                </a:extLst>
              </a:tr>
              <a:tr h="370840">
                <a:tc>
                  <a:txBody>
                    <a:bodyPr/>
                    <a:lstStyle/>
                    <a:p>
                      <a:r>
                        <a:rPr lang="en-US" sz="1800" dirty="0"/>
                        <a:t>Deception: A circumstance or event that may result in an authorized entity receiving false data and believing it to be true.</a:t>
                      </a:r>
                    </a:p>
                    <a:p>
                      <a:r>
                        <a:rPr lang="en-US" sz="1800" dirty="0"/>
                        <a:t>Deception is a threat to either system integrity or data integrity.</a:t>
                      </a:r>
                    </a:p>
                    <a:p>
                      <a:endParaRPr lang="en-US" dirty="0"/>
                    </a:p>
                  </a:txBody>
                  <a:tcPr/>
                </a:tc>
                <a:tc>
                  <a:txBody>
                    <a:bodyPr/>
                    <a:lstStyle/>
                    <a:p>
                      <a:r>
                        <a:rPr lang="en-US" sz="1800" dirty="0"/>
                        <a:t>Masquerade: An unauthorized entity gains access to a system or performs a malicious act by posing as an authorized entity.</a:t>
                      </a:r>
                    </a:p>
                    <a:p>
                      <a:endParaRPr lang="en-US" sz="1800" dirty="0"/>
                    </a:p>
                    <a:p>
                      <a:r>
                        <a:rPr lang="en-US" sz="1800" dirty="0"/>
                        <a:t>Falsification: </a:t>
                      </a:r>
                      <a:r>
                        <a:rPr lang="en-US" sz="1800" b="0" i="0" u="none" strike="noStrike" kern="1200" baseline="0" dirty="0">
                          <a:solidFill>
                            <a:schemeClr val="dk1"/>
                          </a:solidFill>
                          <a:latin typeface="+mn-lt"/>
                          <a:ea typeface="+mn-ea"/>
                          <a:cs typeface="+mn-cs"/>
                        </a:rPr>
                        <a:t>This refers to the altering or replacing of valid data or the introduction</a:t>
                      </a:r>
                    </a:p>
                    <a:p>
                      <a:r>
                        <a:rPr lang="en-US" sz="1800" b="0" i="0" u="none" strike="noStrike" kern="1200" baseline="0" dirty="0">
                          <a:solidFill>
                            <a:schemeClr val="dk1"/>
                          </a:solidFill>
                          <a:latin typeface="+mn-lt"/>
                          <a:ea typeface="+mn-ea"/>
                          <a:cs typeface="+mn-cs"/>
                        </a:rPr>
                        <a:t>of false data into a file or database. For example, a student may alter</a:t>
                      </a:r>
                    </a:p>
                    <a:p>
                      <a:r>
                        <a:rPr lang="en-US" sz="1800" b="0" i="0" u="none" strike="noStrike" kern="1200" baseline="0" dirty="0">
                          <a:solidFill>
                            <a:schemeClr val="dk1"/>
                          </a:solidFill>
                          <a:latin typeface="+mn-lt"/>
                          <a:ea typeface="+mn-ea"/>
                          <a:cs typeface="+mn-cs"/>
                        </a:rPr>
                        <a:t>his or her grades on a school database.</a:t>
                      </a:r>
                      <a:endParaRPr lang="en-US" sz="1800" dirty="0"/>
                    </a:p>
                    <a:p>
                      <a:endParaRPr lang="en-US" sz="1800" dirty="0"/>
                    </a:p>
                    <a:p>
                      <a:r>
                        <a:rPr lang="en-US" sz="1800" dirty="0"/>
                        <a:t>Repudiation: </a:t>
                      </a:r>
                      <a:r>
                        <a:rPr lang="en-US" sz="1800" b="0" i="0" u="none" strike="noStrike" kern="1200" baseline="0" dirty="0">
                          <a:solidFill>
                            <a:schemeClr val="dk1"/>
                          </a:solidFill>
                          <a:latin typeface="+mn-lt"/>
                          <a:ea typeface="+mn-ea"/>
                          <a:cs typeface="+mn-cs"/>
                        </a:rPr>
                        <a:t>In this case, a user either denies sending data or a user denies</a:t>
                      </a:r>
                    </a:p>
                    <a:p>
                      <a:r>
                        <a:rPr lang="en-US" sz="1800" b="0" i="0" u="none" strike="noStrike" kern="1200" baseline="0" dirty="0">
                          <a:solidFill>
                            <a:schemeClr val="dk1"/>
                          </a:solidFill>
                          <a:latin typeface="+mn-lt"/>
                          <a:ea typeface="+mn-ea"/>
                          <a:cs typeface="+mn-cs"/>
                        </a:rPr>
                        <a:t>receiving or possessing the data.</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03199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and Attacks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17564180"/>
              </p:ext>
            </p:extLst>
          </p:nvPr>
        </p:nvGraphicFramePr>
        <p:xfrm>
          <a:off x="457200" y="1600200"/>
          <a:ext cx="8229600" cy="36626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Threats </a:t>
                      </a:r>
                    </a:p>
                  </a:txBody>
                  <a:tcPr/>
                </a:tc>
                <a:tc>
                  <a:txBody>
                    <a:bodyPr/>
                    <a:lstStyle/>
                    <a:p>
                      <a:r>
                        <a:rPr lang="en-US" dirty="0"/>
                        <a:t>Attacks</a:t>
                      </a:r>
                    </a:p>
                  </a:txBody>
                  <a:tcPr/>
                </a:tc>
                <a:extLst>
                  <a:ext uri="{0D108BD9-81ED-4DB2-BD59-A6C34878D82A}">
                    <a16:rowId xmlns:a16="http://schemas.microsoft.com/office/drawing/2014/main" val="10000"/>
                  </a:ext>
                </a:extLst>
              </a:tr>
              <a:tr h="370840">
                <a:tc>
                  <a:txBody>
                    <a:bodyPr/>
                    <a:lstStyle/>
                    <a:p>
                      <a:r>
                        <a:rPr lang="en-US" sz="1500" dirty="0"/>
                        <a:t>Disruption: A circumstance or event that interrupts or prevents the correct operation of system services and functions.</a:t>
                      </a:r>
                    </a:p>
                    <a:p>
                      <a:r>
                        <a:rPr lang="en-US" sz="1500" dirty="0"/>
                        <a:t>Disruption is a threat to availability or system integrity</a:t>
                      </a:r>
                    </a:p>
                    <a:p>
                      <a:endParaRPr lang="en-US" sz="1500" dirty="0"/>
                    </a:p>
                  </a:txBody>
                  <a:tcPr/>
                </a:tc>
                <a:tc>
                  <a:txBody>
                    <a:bodyPr/>
                    <a:lstStyle/>
                    <a:p>
                      <a:r>
                        <a:rPr lang="en-US" sz="1500" dirty="0"/>
                        <a:t>Incapacitation:  </a:t>
                      </a:r>
                      <a:r>
                        <a:rPr lang="en-US" sz="1500" b="0" i="0" u="none" strike="noStrike" kern="1200" baseline="0" dirty="0">
                          <a:solidFill>
                            <a:schemeClr val="dk1"/>
                          </a:solidFill>
                          <a:latin typeface="+mn-lt"/>
                          <a:ea typeface="+mn-ea"/>
                          <a:cs typeface="+mn-cs"/>
                        </a:rPr>
                        <a:t>This is an attack on system availability. This could occur as a result of physical destruction of or damage to system hardware </a:t>
                      </a:r>
                      <a:endParaRPr lang="en-US" sz="1500" dirty="0"/>
                    </a:p>
                    <a:p>
                      <a:endParaRPr lang="en-US" sz="1500" dirty="0"/>
                    </a:p>
                    <a:p>
                      <a:r>
                        <a:rPr lang="en-US" sz="1500" dirty="0"/>
                        <a:t>Corruption: Undesirably alters system operation by adversely modifying system functions or data. </a:t>
                      </a:r>
                    </a:p>
                    <a:p>
                      <a:endParaRPr lang="en-US" sz="1500" dirty="0"/>
                    </a:p>
                    <a:p>
                      <a:r>
                        <a:rPr lang="en-US" sz="1500" dirty="0"/>
                        <a:t>Obstruction: A threat action that interrupts delivery of system services by hindering system operation.  </a:t>
                      </a:r>
                    </a:p>
                    <a:p>
                      <a:r>
                        <a:rPr lang="en-US" sz="1500" b="0" i="0" u="none" strike="noStrike" kern="1200" baseline="0" dirty="0">
                          <a:solidFill>
                            <a:schemeClr val="dk1"/>
                          </a:solidFill>
                          <a:latin typeface="+mn-lt"/>
                          <a:ea typeface="+mn-ea"/>
                          <a:cs typeface="+mn-cs"/>
                        </a:rPr>
                        <a:t>One way to obstruct system operation is to interfere with communications by disabling communication links or altering communication</a:t>
                      </a:r>
                    </a:p>
                    <a:p>
                      <a:r>
                        <a:rPr lang="en-US" sz="1500" b="0" i="0" u="none" strike="noStrike" kern="1200" baseline="0" dirty="0">
                          <a:solidFill>
                            <a:schemeClr val="dk1"/>
                          </a:solidFill>
                          <a:latin typeface="+mn-lt"/>
                          <a:ea typeface="+mn-ea"/>
                          <a:cs typeface="+mn-cs"/>
                        </a:rPr>
                        <a:t>control information.</a:t>
                      </a:r>
                      <a:endParaRPr lang="en-US" sz="15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03291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7010400" cy="579438"/>
          </a:xfrm>
        </p:spPr>
        <p:txBody>
          <a:bodyPr>
            <a:normAutofit fontScale="90000"/>
          </a:bodyPr>
          <a:lstStyle/>
          <a:p>
            <a:r>
              <a:rPr lang="en-US" dirty="0"/>
              <a:t>Threats and Attacks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26419292"/>
              </p:ext>
            </p:extLst>
          </p:nvPr>
        </p:nvGraphicFramePr>
        <p:xfrm>
          <a:off x="457200" y="1600200"/>
          <a:ext cx="8229600" cy="40894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Threats </a:t>
                      </a:r>
                    </a:p>
                  </a:txBody>
                  <a:tcPr/>
                </a:tc>
                <a:tc>
                  <a:txBody>
                    <a:bodyPr/>
                    <a:lstStyle/>
                    <a:p>
                      <a:r>
                        <a:rPr lang="en-US" dirty="0"/>
                        <a:t>Attacks</a:t>
                      </a:r>
                    </a:p>
                  </a:txBody>
                  <a:tcPr/>
                </a:tc>
                <a:extLst>
                  <a:ext uri="{0D108BD9-81ED-4DB2-BD59-A6C34878D82A}">
                    <a16:rowId xmlns:a16="http://schemas.microsoft.com/office/drawing/2014/main" val="10000"/>
                  </a:ext>
                </a:extLst>
              </a:tr>
              <a:tr h="370840">
                <a:tc>
                  <a:txBody>
                    <a:bodyPr/>
                    <a:lstStyle/>
                    <a:p>
                      <a:r>
                        <a:rPr lang="en-US" sz="1400" dirty="0"/>
                        <a:t>Usurpation: </a:t>
                      </a:r>
                      <a:r>
                        <a:rPr lang="en-US" sz="1400" b="0" i="0" u="none" strike="noStrike" kern="1200" baseline="0" dirty="0">
                          <a:solidFill>
                            <a:schemeClr val="dk1"/>
                          </a:solidFill>
                          <a:latin typeface="+mn-lt"/>
                          <a:ea typeface="+mn-ea"/>
                          <a:cs typeface="+mn-cs"/>
                        </a:rPr>
                        <a:t>A circumstance or event that results in control of system services or</a:t>
                      </a:r>
                    </a:p>
                    <a:p>
                      <a:r>
                        <a:rPr lang="en-US" sz="1400" b="0" i="0" u="none" strike="noStrike" kern="1200" baseline="0" dirty="0">
                          <a:solidFill>
                            <a:schemeClr val="dk1"/>
                          </a:solidFill>
                          <a:latin typeface="+mn-lt"/>
                          <a:ea typeface="+mn-ea"/>
                          <a:cs typeface="+mn-cs"/>
                        </a:rPr>
                        <a:t>functions by an unauthorized entity.</a:t>
                      </a:r>
                    </a:p>
                    <a:p>
                      <a:r>
                        <a:rPr lang="en-US" sz="1400" dirty="0"/>
                        <a:t>Usurpation is a threat to system integrity</a:t>
                      </a:r>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Misappropriation: An entity assumes unauthorized logical or physical control of a system resource.</a:t>
                      </a:r>
                    </a:p>
                    <a:p>
                      <a:r>
                        <a:rPr lang="en-US" sz="1400" b="0" i="0" u="none" strike="noStrike" kern="1200" baseline="0" dirty="0">
                          <a:solidFill>
                            <a:schemeClr val="dk1"/>
                          </a:solidFill>
                          <a:latin typeface="+mn-lt"/>
                          <a:ea typeface="+mn-ea"/>
                          <a:cs typeface="+mn-cs"/>
                        </a:rPr>
                        <a:t>An example is a distributed denial of service attack, when malicious software is installed on a number of hosts</a:t>
                      </a:r>
                    </a:p>
                    <a:p>
                      <a:r>
                        <a:rPr lang="en-US" sz="1400" b="0" i="0" u="none" strike="noStrike" kern="1200" baseline="0" dirty="0">
                          <a:solidFill>
                            <a:schemeClr val="dk1"/>
                          </a:solidFill>
                          <a:latin typeface="+mn-lt"/>
                          <a:ea typeface="+mn-ea"/>
                          <a:cs typeface="+mn-cs"/>
                        </a:rPr>
                        <a:t>to be used as platforms to launch traffic at a target host. In this case, the malicious</a:t>
                      </a:r>
                    </a:p>
                    <a:p>
                      <a:r>
                        <a:rPr lang="en-US" sz="1400" b="0" i="0" u="none" strike="noStrike" kern="1200" baseline="0" dirty="0">
                          <a:solidFill>
                            <a:schemeClr val="dk1"/>
                          </a:solidFill>
                          <a:latin typeface="+mn-lt"/>
                          <a:ea typeface="+mn-ea"/>
                          <a:cs typeface="+mn-cs"/>
                        </a:rPr>
                        <a:t>software makes unauthorized use of processor and operating system resources</a:t>
                      </a:r>
                      <a:endParaRPr lang="en-US" sz="14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a:p>
                      <a:r>
                        <a:rPr lang="en-US" sz="1400" dirty="0"/>
                        <a:t>Misuse: </a:t>
                      </a:r>
                      <a:r>
                        <a:rPr lang="en-US" sz="1400" b="0" i="0" u="none" strike="noStrike" kern="1200" baseline="0" dirty="0">
                          <a:solidFill>
                            <a:schemeClr val="dk1"/>
                          </a:solidFill>
                          <a:latin typeface="+mn-lt"/>
                          <a:ea typeface="+mn-ea"/>
                          <a:cs typeface="+mn-cs"/>
                        </a:rPr>
                        <a:t>Misuse can occur by means of either malicious logic or a hacker that</a:t>
                      </a:r>
                    </a:p>
                    <a:p>
                      <a:r>
                        <a:rPr lang="en-US" sz="1400" b="0" i="0" u="none" strike="noStrike" kern="1200" baseline="0" dirty="0">
                          <a:solidFill>
                            <a:schemeClr val="dk1"/>
                          </a:solidFill>
                          <a:latin typeface="+mn-lt"/>
                          <a:ea typeface="+mn-ea"/>
                          <a:cs typeface="+mn-cs"/>
                        </a:rPr>
                        <a:t>has gained unauthorized access to a system. In either case, security functions</a:t>
                      </a:r>
                    </a:p>
                    <a:p>
                      <a:r>
                        <a:rPr lang="en-US" sz="1400" b="0" i="0" u="none" strike="noStrike" kern="1200" baseline="0" dirty="0">
                          <a:solidFill>
                            <a:schemeClr val="dk1"/>
                          </a:solidFill>
                          <a:latin typeface="+mn-lt"/>
                          <a:ea typeface="+mn-ea"/>
                          <a:cs typeface="+mn-cs"/>
                        </a:rPr>
                        <a:t>can be disabled or thwarted.</a:t>
                      </a:r>
                      <a:endParaRPr lang="en-US" sz="1400" dirty="0"/>
                    </a:p>
                    <a:p>
                      <a:endParaRPr lang="en-US" sz="14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72793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153400" cy="762000"/>
          </a:xfrm>
        </p:spPr>
        <p:txBody>
          <a:bodyPr/>
          <a:lstStyle/>
          <a:p>
            <a:r>
              <a:rPr lang="en-US" dirty="0"/>
              <a:t>Threats and Assets</a:t>
            </a:r>
          </a:p>
        </p:txBody>
      </p:sp>
      <p:sp>
        <p:nvSpPr>
          <p:cNvPr id="3" name="Content Placeholder 2"/>
          <p:cNvSpPr>
            <a:spLocks noGrp="1"/>
          </p:cNvSpPr>
          <p:nvPr>
            <p:ph idx="1"/>
          </p:nvPr>
        </p:nvSpPr>
        <p:spPr>
          <a:xfrm>
            <a:off x="457200" y="1600207"/>
            <a:ext cx="8382000" cy="3886194"/>
          </a:xfrm>
        </p:spPr>
        <p:txBody>
          <a:bodyPr>
            <a:normAutofit fontScale="85000" lnSpcReduction="20000"/>
          </a:bodyPr>
          <a:lstStyle/>
          <a:p>
            <a:pPr marL="0" indent="0">
              <a:buNone/>
            </a:pPr>
            <a:r>
              <a:rPr lang="en-US" b="1" dirty="0"/>
              <a:t>Hardware: </a:t>
            </a:r>
            <a:r>
              <a:rPr lang="en-US" dirty="0"/>
              <a:t>Including computer systems and other data processing, data storage, and data communications devices</a:t>
            </a:r>
          </a:p>
          <a:p>
            <a:pPr marL="0" indent="0">
              <a:buNone/>
            </a:pPr>
            <a:r>
              <a:rPr lang="en-US" b="1" dirty="0"/>
              <a:t>Software: </a:t>
            </a:r>
            <a:r>
              <a:rPr lang="en-US" dirty="0"/>
              <a:t>Including the operating system, system utilities, and applications.</a:t>
            </a:r>
          </a:p>
          <a:p>
            <a:pPr marL="0" indent="0">
              <a:buNone/>
            </a:pPr>
            <a:r>
              <a:rPr lang="en-US" dirty="0"/>
              <a:t> </a:t>
            </a:r>
            <a:r>
              <a:rPr lang="en-US" b="1" dirty="0"/>
              <a:t>Data: </a:t>
            </a:r>
            <a:r>
              <a:rPr lang="en-US" dirty="0"/>
              <a:t>Including files and databases, as well as security-related data, such as password files.</a:t>
            </a:r>
          </a:p>
          <a:p>
            <a:pPr marL="0" indent="0">
              <a:buNone/>
            </a:pPr>
            <a:r>
              <a:rPr lang="en-US" b="1" dirty="0"/>
              <a:t>Communication facilities and networks: </a:t>
            </a:r>
            <a:r>
              <a:rPr lang="en-US" dirty="0"/>
              <a:t>Local and wide area network communication links, bridges, routers, and so on.</a:t>
            </a:r>
          </a:p>
        </p:txBody>
      </p:sp>
    </p:spTree>
    <p:extLst>
      <p:ext uri="{BB962C8B-B14F-4D97-AF65-F5344CB8AC3E}">
        <p14:creationId xmlns:p14="http://schemas.microsoft.com/office/powerpoint/2010/main" val="1924989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001000" cy="563562"/>
          </a:xfrm>
        </p:spPr>
        <p:txBody>
          <a:bodyPr>
            <a:normAutofit fontScale="90000"/>
          </a:bodyPr>
          <a:lstStyle/>
          <a:p>
            <a:r>
              <a:rPr lang="en-US" dirty="0"/>
              <a:t>Threats and Asserts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914400"/>
            <a:ext cx="7467600" cy="494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54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304800"/>
            <a:ext cx="7620000" cy="884238"/>
          </a:xfrm>
        </p:spPr>
        <p:txBody>
          <a:bodyPr/>
          <a:lstStyle/>
          <a:p>
            <a:pPr eaLnBrk="1" hangingPunct="1"/>
            <a:r>
              <a:rPr lang="en-US" altLang="en-US" dirty="0"/>
              <a:t>Types of Attacks</a:t>
            </a:r>
          </a:p>
        </p:txBody>
      </p:sp>
      <p:sp>
        <p:nvSpPr>
          <p:cNvPr id="3" name="Content Placeholder 2"/>
          <p:cNvSpPr>
            <a:spLocks noGrp="1"/>
          </p:cNvSpPr>
          <p:nvPr>
            <p:ph idx="1"/>
          </p:nvPr>
        </p:nvSpPr>
        <p:spPr/>
        <p:txBody>
          <a:bodyPr>
            <a:normAutofit fontScale="62500" lnSpcReduction="20000"/>
          </a:bodyPr>
          <a:lstStyle/>
          <a:p>
            <a:pPr marL="0" indent="0">
              <a:buNone/>
            </a:pPr>
            <a:r>
              <a:rPr lang="en-US" dirty="0"/>
              <a:t>We can distinguish two types of attacks:</a:t>
            </a:r>
          </a:p>
          <a:p>
            <a:pPr marL="0" indent="0">
              <a:buNone/>
            </a:pPr>
            <a:r>
              <a:rPr lang="en-US" dirty="0"/>
              <a:t> </a:t>
            </a:r>
            <a:r>
              <a:rPr lang="en-US" b="1" dirty="0"/>
              <a:t>Active attack: </a:t>
            </a:r>
            <a:r>
              <a:rPr lang="en-US" dirty="0"/>
              <a:t>An attempt to alter system resources or affect their operation.</a:t>
            </a:r>
          </a:p>
          <a:p>
            <a:pPr marL="0" indent="0">
              <a:buNone/>
            </a:pPr>
            <a:r>
              <a:rPr lang="en-US" dirty="0"/>
              <a:t> </a:t>
            </a:r>
            <a:r>
              <a:rPr lang="en-US" b="1" dirty="0"/>
              <a:t>Passive attack: </a:t>
            </a:r>
            <a:r>
              <a:rPr lang="en-US" dirty="0"/>
              <a:t>An attempt to learn or make use of information from the system  that does not affect system resources.</a:t>
            </a:r>
          </a:p>
          <a:p>
            <a:pPr marL="0" indent="0">
              <a:buNone/>
            </a:pPr>
            <a:endParaRPr lang="en-US" dirty="0"/>
          </a:p>
          <a:p>
            <a:pPr marL="0" indent="0">
              <a:buNone/>
            </a:pPr>
            <a:r>
              <a:rPr lang="en-US" dirty="0"/>
              <a:t>We can also classify attacks based on the origin of the attack:</a:t>
            </a:r>
          </a:p>
          <a:p>
            <a:pPr marL="0" indent="0">
              <a:buNone/>
            </a:pPr>
            <a:r>
              <a:rPr lang="en-US" b="1" dirty="0"/>
              <a:t>Inside attack: </a:t>
            </a:r>
            <a:r>
              <a:rPr lang="en-US" dirty="0"/>
              <a:t>Initiated by an entity inside the security perimeter (an “ insider”). The insider is authorized to access system resources but uses them in a way not approved by those who granted the authorization.</a:t>
            </a:r>
          </a:p>
          <a:p>
            <a:pPr marL="0" indent="0">
              <a:buNone/>
            </a:pPr>
            <a:r>
              <a:rPr lang="en-US" dirty="0"/>
              <a:t>• </a:t>
            </a:r>
            <a:r>
              <a:rPr lang="en-US" b="1" dirty="0"/>
              <a:t>Outside attack: </a:t>
            </a:r>
            <a:r>
              <a:rPr lang="en-US" dirty="0"/>
              <a:t>Initiated from outside the perimeter, by an unauthorized or</a:t>
            </a:r>
          </a:p>
          <a:p>
            <a:pPr marL="0" indent="0">
              <a:buNone/>
            </a:pPr>
            <a:r>
              <a:rPr lang="en-US" dirty="0"/>
              <a:t>illegitimate user of the system (an “outsider”). On the Internet, potential</a:t>
            </a:r>
          </a:p>
          <a:p>
            <a:pPr marL="0" indent="0">
              <a:buNone/>
            </a:pPr>
            <a:r>
              <a:rPr lang="en-US" dirty="0"/>
              <a:t>Outside attackers range from amateur pranksters to organized criminals, international terrorists, and hostile governments.</a:t>
            </a:r>
          </a:p>
        </p:txBody>
      </p:sp>
    </p:spTree>
    <p:extLst>
      <p:ext uri="{BB962C8B-B14F-4D97-AF65-F5344CB8AC3E}">
        <p14:creationId xmlns:p14="http://schemas.microsoft.com/office/powerpoint/2010/main" val="231370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85800"/>
            <a:ext cx="6172200" cy="914400"/>
          </a:xfrm>
        </p:spPr>
        <p:txBody>
          <a:bodyPr/>
          <a:lstStyle/>
          <a:p>
            <a:r>
              <a:rPr lang="en-US" dirty="0"/>
              <a:t>Passive Attack</a:t>
            </a:r>
          </a:p>
        </p:txBody>
      </p:sp>
      <p:sp>
        <p:nvSpPr>
          <p:cNvPr id="3" name="Content Placeholder 2"/>
          <p:cNvSpPr>
            <a:spLocks noGrp="1"/>
          </p:cNvSpPr>
          <p:nvPr>
            <p:ph idx="1"/>
          </p:nvPr>
        </p:nvSpPr>
        <p:spPr>
          <a:xfrm>
            <a:off x="457200" y="1600207"/>
            <a:ext cx="7848600" cy="4495794"/>
          </a:xfrm>
        </p:spPr>
        <p:txBody>
          <a:bodyPr>
            <a:normAutofit fontScale="92500" lnSpcReduction="20000"/>
          </a:bodyPr>
          <a:lstStyle/>
          <a:p>
            <a:pPr algn="just"/>
            <a:r>
              <a:rPr lang="en-US" sz="2000" dirty="0"/>
              <a:t>Passive attack: In passive attack, the goal of the attacker is to obtain information that is being transmitted. Here the attacker can not modify the data</a:t>
            </a:r>
          </a:p>
          <a:p>
            <a:pPr algn="just"/>
            <a:r>
              <a:rPr lang="en-US" sz="2000" dirty="0"/>
              <a:t>Two types of passive attacks are </a:t>
            </a:r>
            <a:r>
              <a:rPr lang="en-US" sz="2000" b="1" dirty="0"/>
              <a:t>the release of message contents </a:t>
            </a:r>
            <a:r>
              <a:rPr lang="en-US" sz="2000" dirty="0"/>
              <a:t>and </a:t>
            </a:r>
            <a:r>
              <a:rPr lang="en-US" sz="2000" b="1" dirty="0"/>
              <a:t>traffic analysis.</a:t>
            </a:r>
          </a:p>
          <a:p>
            <a:pPr algn="just"/>
            <a:r>
              <a:rPr lang="en-US" sz="2000" b="1" dirty="0"/>
              <a:t>Release of message contents:  </a:t>
            </a:r>
            <a:r>
              <a:rPr lang="en-US" sz="2000" dirty="0"/>
              <a:t>A telephone chat, an electronic mail message, and a transferred file can include sensitive or confidential data. It is like to avoid an opponent from understanding the contents of these transmissions.</a:t>
            </a:r>
          </a:p>
          <a:p>
            <a:pPr algn="just"/>
            <a:r>
              <a:rPr lang="en-US" sz="2000" b="1" dirty="0"/>
              <a:t>Traffic Analysis: </a:t>
            </a:r>
            <a:r>
              <a:rPr lang="en-US" sz="2000" dirty="0"/>
              <a:t> Even if we used encryption technique for masking the contents of the message, (even if they captured the message, could not extract the information from the message) an opponent might still be able to observe the pattern of these messages. The opponent could determine the location and identity of communicating hosts and could observe the frequency and length of messages being exchanged. This information might be useful in guessing the nature of the communication that was taking place.</a:t>
            </a:r>
            <a:endParaRPr lang="en-US" sz="2000" b="1" dirty="0"/>
          </a:p>
          <a:p>
            <a:endParaRPr lang="en-US" sz="1700" b="1" dirty="0"/>
          </a:p>
        </p:txBody>
      </p:sp>
    </p:spTree>
    <p:extLst>
      <p:ext uri="{BB962C8B-B14F-4D97-AF65-F5344CB8AC3E}">
        <p14:creationId xmlns:p14="http://schemas.microsoft.com/office/powerpoint/2010/main" val="2677506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Attack</a:t>
            </a:r>
          </a:p>
        </p:txBody>
      </p:sp>
      <p:sp>
        <p:nvSpPr>
          <p:cNvPr id="3" name="Content Placeholder 2"/>
          <p:cNvSpPr>
            <a:spLocks noGrp="1"/>
          </p:cNvSpPr>
          <p:nvPr>
            <p:ph idx="1"/>
          </p:nvPr>
        </p:nvSpPr>
        <p:spPr/>
        <p:txBody>
          <a:bodyPr>
            <a:normAutofit/>
          </a:bodyPr>
          <a:lstStyle/>
          <a:p>
            <a:pPr algn="just"/>
            <a:r>
              <a:rPr lang="en-US" sz="1900" b="1" dirty="0"/>
              <a:t>Active attacks </a:t>
            </a:r>
            <a:r>
              <a:rPr lang="en-US" sz="1900" dirty="0"/>
              <a:t>involve some modification of the data stream or the creation of a false stream and can be subdivided into four categories: </a:t>
            </a:r>
            <a:r>
              <a:rPr lang="en-US" sz="1900" b="1" dirty="0"/>
              <a:t>replay, masquerade, modification of messages, </a:t>
            </a:r>
            <a:r>
              <a:rPr lang="en-US" sz="1900" dirty="0"/>
              <a:t>and</a:t>
            </a:r>
            <a:r>
              <a:rPr lang="en-US" sz="1900" b="1" dirty="0"/>
              <a:t> denial of service.</a:t>
            </a:r>
          </a:p>
          <a:p>
            <a:pPr algn="just"/>
            <a:r>
              <a:rPr lang="en-US" sz="1900" b="1" dirty="0"/>
              <a:t>Replay </a:t>
            </a:r>
            <a:r>
              <a:rPr lang="en-US" sz="1900" dirty="0"/>
              <a:t>involves the passive capture of a data unit and its subsequent retransmission to produce an unauthorized effect.</a:t>
            </a:r>
          </a:p>
          <a:p>
            <a:pPr algn="just"/>
            <a:r>
              <a:rPr lang="en-US" sz="1900" dirty="0"/>
              <a:t>A </a:t>
            </a:r>
            <a:r>
              <a:rPr lang="en-US" sz="1900" b="1" dirty="0"/>
              <a:t>masquerade </a:t>
            </a:r>
            <a:r>
              <a:rPr lang="en-US" sz="1900" dirty="0"/>
              <a:t>takes place when one entity pretends to be a different entity.</a:t>
            </a:r>
          </a:p>
          <a:p>
            <a:pPr algn="just"/>
            <a:r>
              <a:rPr lang="en-US" sz="1900" b="1" dirty="0"/>
              <a:t>Modification of messages </a:t>
            </a:r>
            <a:r>
              <a:rPr lang="en-US" sz="1900" dirty="0"/>
              <a:t>simply means that some portion of a legitimate Message is altered, or that messages are delayed or reordered, to produce an unauthorized effect. For example, a message stating, “Allow John Smith to read confidential file accounts” is modified to say, “Allow Fred Brown to read confidential file accounts.”</a:t>
            </a:r>
          </a:p>
          <a:p>
            <a:pPr algn="just"/>
            <a:r>
              <a:rPr lang="en-US" sz="1900" dirty="0"/>
              <a:t>The </a:t>
            </a:r>
            <a:r>
              <a:rPr lang="en-US" sz="1900" b="1" dirty="0"/>
              <a:t>denial of service </a:t>
            </a:r>
            <a:r>
              <a:rPr lang="en-US" sz="1900" dirty="0"/>
              <a:t>prevents or inhibits the normal use or management of communication facilities. This attack may have a specific target; for example, an entity may suppress all messages directed to a particular destination</a:t>
            </a:r>
            <a:endParaRPr lang="en-US" sz="1900" b="1" dirty="0"/>
          </a:p>
        </p:txBody>
      </p:sp>
    </p:spTree>
    <p:extLst>
      <p:ext uri="{BB962C8B-B14F-4D97-AF65-F5344CB8AC3E}">
        <p14:creationId xmlns:p14="http://schemas.microsoft.com/office/powerpoint/2010/main" val="2114641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381000" y="914400"/>
            <a:ext cx="8458200" cy="5410200"/>
          </a:xfrm>
        </p:spPr>
        <p:txBody>
          <a:bodyPr>
            <a:noAutofit/>
          </a:bodyPr>
          <a:lstStyle/>
          <a:p>
            <a:pPr>
              <a:buFont typeface="Wingdings" pitchFamily="2" charset="2"/>
              <a:buChar char="Ø"/>
            </a:pPr>
            <a:r>
              <a:rPr lang="en-US" sz="2800" dirty="0">
                <a:latin typeface="Times New Roman" pitchFamily="18" charset="0"/>
                <a:cs typeface="Times New Roman" pitchFamily="18" charset="0"/>
              </a:rPr>
              <a:t>Malware </a:t>
            </a:r>
          </a:p>
          <a:p>
            <a:pPr>
              <a:buFont typeface="Wingdings" pitchFamily="2" charset="2"/>
              <a:buChar char="Ø"/>
            </a:pPr>
            <a:r>
              <a:rPr lang="en-US" sz="2800" dirty="0">
                <a:latin typeface="Times New Roman" pitchFamily="18" charset="0"/>
                <a:cs typeface="Times New Roman" pitchFamily="18" charset="0"/>
              </a:rPr>
              <a:t>Phishing</a:t>
            </a:r>
          </a:p>
          <a:p>
            <a:pPr>
              <a:buFont typeface="Wingdings" pitchFamily="2" charset="2"/>
              <a:buChar char="Ø"/>
            </a:pPr>
            <a:r>
              <a:rPr lang="en-US" sz="2800" dirty="0">
                <a:latin typeface="Times New Roman" pitchFamily="18" charset="0"/>
                <a:cs typeface="Times New Roman" pitchFamily="18" charset="0"/>
              </a:rPr>
              <a:t>Man-in-the-middle attack</a:t>
            </a:r>
          </a:p>
          <a:p>
            <a:pPr>
              <a:buFont typeface="Wingdings" pitchFamily="2" charset="2"/>
              <a:buChar char="Ø"/>
            </a:pPr>
            <a:r>
              <a:rPr lang="en-US" sz="2800" dirty="0">
                <a:latin typeface="Times New Roman" pitchFamily="18" charset="0"/>
                <a:cs typeface="Times New Roman" pitchFamily="18" charset="0"/>
              </a:rPr>
              <a:t>Denial-of-service attack</a:t>
            </a:r>
          </a:p>
          <a:p>
            <a:pPr>
              <a:buFont typeface="Wingdings" pitchFamily="2" charset="2"/>
              <a:buChar char="Ø"/>
            </a:pPr>
            <a:r>
              <a:rPr lang="en-US" sz="2800" dirty="0">
                <a:latin typeface="Times New Roman" pitchFamily="18" charset="0"/>
                <a:cs typeface="Times New Roman" pitchFamily="18" charset="0"/>
              </a:rPr>
              <a:t>SQL injection</a:t>
            </a:r>
          </a:p>
          <a:p>
            <a:pPr>
              <a:buFont typeface="Wingdings" pitchFamily="2" charset="2"/>
              <a:buChar char="Ø"/>
            </a:pPr>
            <a:r>
              <a:rPr lang="en-US" sz="2800" dirty="0">
                <a:latin typeface="Times New Roman" pitchFamily="18" charset="0"/>
                <a:cs typeface="Times New Roman" pitchFamily="18" charset="0"/>
              </a:rPr>
              <a:t>Zero-day attack</a:t>
            </a:r>
          </a:p>
        </p:txBody>
      </p:sp>
      <p:sp>
        <p:nvSpPr>
          <p:cNvPr id="4" name="Title 5"/>
          <p:cNvSpPr txBox="1">
            <a:spLocks/>
          </p:cNvSpPr>
          <p:nvPr/>
        </p:nvSpPr>
        <p:spPr bwMode="auto">
          <a:xfrm>
            <a:off x="0" y="20935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algn="ctr">
              <a:spcBef>
                <a:spcPct val="50000"/>
              </a:spcBef>
              <a:defRPr/>
            </a:pPr>
            <a:r>
              <a:rPr lang="en-US" sz="2800" b="1" dirty="0">
                <a:solidFill>
                  <a:srgbClr val="002060"/>
                </a:solidFill>
              </a:rPr>
              <a:t>Most Common Cyber Attack</a:t>
            </a:r>
          </a:p>
        </p:txBody>
      </p:sp>
    </p:spTree>
    <p:extLst>
      <p:ext uri="{BB962C8B-B14F-4D97-AF65-F5344CB8AC3E}">
        <p14:creationId xmlns:p14="http://schemas.microsoft.com/office/powerpoint/2010/main" val="41809990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639762"/>
          </a:xfrm>
        </p:spPr>
        <p:txBody>
          <a:bodyPr>
            <a:normAutofit/>
          </a:bodyPr>
          <a:lstStyle/>
          <a:p>
            <a:r>
              <a:rPr lang="en-US" sz="2500" dirty="0"/>
              <a:t>Security Design Principles</a:t>
            </a:r>
          </a:p>
        </p:txBody>
      </p:sp>
      <p:sp>
        <p:nvSpPr>
          <p:cNvPr id="3" name="Content Placeholder 2"/>
          <p:cNvSpPr>
            <a:spLocks noGrp="1"/>
          </p:cNvSpPr>
          <p:nvPr>
            <p:ph idx="1"/>
          </p:nvPr>
        </p:nvSpPr>
        <p:spPr>
          <a:xfrm>
            <a:off x="457200" y="990600"/>
            <a:ext cx="8229600" cy="5135569"/>
          </a:xfrm>
        </p:spPr>
        <p:txBody>
          <a:bodyPr>
            <a:normAutofit/>
          </a:bodyPr>
          <a:lstStyle/>
          <a:p>
            <a:pPr marL="0" indent="0">
              <a:buNone/>
            </a:pPr>
            <a:r>
              <a:rPr lang="en-US" sz="2000" dirty="0"/>
              <a:t>The National Centers of Academic Excellence in Information Assurance/Cyber Defense, which is jointly sponsored by the U.S. National Security Agency and the U. S. Department of Homeland Security, list the following as fundamental design principles that can guide development of security mechanisms</a:t>
            </a:r>
          </a:p>
          <a:p>
            <a:pPr marL="0" indent="0">
              <a:buNone/>
            </a:pPr>
            <a:r>
              <a:rPr lang="en-US" sz="1600" dirty="0">
                <a:latin typeface="+mj-lt"/>
              </a:rPr>
              <a:t>         • Economy of mechanism</a:t>
            </a:r>
          </a:p>
          <a:p>
            <a:pPr marL="400050" lvl="1" indent="0">
              <a:buNone/>
            </a:pPr>
            <a:r>
              <a:rPr lang="en-US" sz="1600" dirty="0">
                <a:latin typeface="+mj-lt"/>
              </a:rPr>
              <a:t>• Fail-safe defaults</a:t>
            </a:r>
          </a:p>
          <a:p>
            <a:pPr marL="400050" lvl="1" indent="0">
              <a:buNone/>
            </a:pPr>
            <a:r>
              <a:rPr lang="en-US" sz="1600" dirty="0">
                <a:latin typeface="+mj-lt"/>
              </a:rPr>
              <a:t>• Complete mediation</a:t>
            </a:r>
          </a:p>
          <a:p>
            <a:pPr marL="400050" lvl="1" indent="0">
              <a:buNone/>
            </a:pPr>
            <a:r>
              <a:rPr lang="en-US" sz="1600" dirty="0">
                <a:latin typeface="+mj-lt"/>
              </a:rPr>
              <a:t>• Open design</a:t>
            </a:r>
          </a:p>
          <a:p>
            <a:pPr marL="400050" lvl="1" indent="0">
              <a:buNone/>
            </a:pPr>
            <a:r>
              <a:rPr lang="en-US" sz="1600" dirty="0">
                <a:latin typeface="+mj-lt"/>
              </a:rPr>
              <a:t>• Separation of privilege</a:t>
            </a:r>
          </a:p>
          <a:p>
            <a:pPr marL="400050" lvl="1" indent="0">
              <a:buNone/>
            </a:pPr>
            <a:r>
              <a:rPr lang="en-US" sz="1600" dirty="0">
                <a:latin typeface="+mj-lt"/>
              </a:rPr>
              <a:t>• Least privilege</a:t>
            </a:r>
          </a:p>
          <a:p>
            <a:pPr marL="400050" lvl="1" indent="0">
              <a:buNone/>
            </a:pPr>
            <a:r>
              <a:rPr lang="en-US" sz="1600" dirty="0">
                <a:latin typeface="+mj-lt"/>
              </a:rPr>
              <a:t>• Least common mechanism</a:t>
            </a:r>
          </a:p>
          <a:p>
            <a:pPr marL="400050" lvl="1" indent="0">
              <a:buNone/>
            </a:pPr>
            <a:r>
              <a:rPr lang="en-US" sz="1600" dirty="0">
                <a:latin typeface="+mj-lt"/>
              </a:rPr>
              <a:t>• Psychological acceptability</a:t>
            </a:r>
          </a:p>
          <a:p>
            <a:pPr marL="400050" lvl="1" indent="0">
              <a:buNone/>
            </a:pPr>
            <a:r>
              <a:rPr lang="en-US" sz="1600" dirty="0">
                <a:latin typeface="+mj-lt"/>
              </a:rPr>
              <a:t>• Isolation</a:t>
            </a:r>
          </a:p>
          <a:p>
            <a:pPr marL="400050" lvl="1" indent="0">
              <a:buNone/>
            </a:pPr>
            <a:r>
              <a:rPr lang="en-US" sz="1600" dirty="0">
                <a:latin typeface="+mj-lt"/>
              </a:rPr>
              <a:t>• Encapsulation</a:t>
            </a:r>
          </a:p>
          <a:p>
            <a:pPr marL="400050" lvl="1" indent="0">
              <a:buNone/>
            </a:pPr>
            <a:r>
              <a:rPr lang="en-US" sz="1600" dirty="0">
                <a:latin typeface="+mj-lt"/>
              </a:rPr>
              <a:t>• Modularity</a:t>
            </a:r>
          </a:p>
          <a:p>
            <a:pPr marL="400050" lvl="1" indent="0">
              <a:buNone/>
            </a:pPr>
            <a:endParaRPr lang="en-US" sz="1600" dirty="0">
              <a:latin typeface="+mj-lt"/>
            </a:endParaRPr>
          </a:p>
        </p:txBody>
      </p:sp>
    </p:spTree>
    <p:extLst>
      <p:ext uri="{BB962C8B-B14F-4D97-AF65-F5344CB8AC3E}">
        <p14:creationId xmlns:p14="http://schemas.microsoft.com/office/powerpoint/2010/main" val="635762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Security Design Principles</a:t>
            </a:r>
          </a:p>
        </p:txBody>
      </p:sp>
      <p:sp>
        <p:nvSpPr>
          <p:cNvPr id="3" name="Content Placeholder 2"/>
          <p:cNvSpPr>
            <a:spLocks noGrp="1"/>
          </p:cNvSpPr>
          <p:nvPr>
            <p:ph idx="1"/>
          </p:nvPr>
        </p:nvSpPr>
        <p:spPr/>
        <p:txBody>
          <a:bodyPr>
            <a:normAutofit lnSpcReduction="10000"/>
          </a:bodyPr>
          <a:lstStyle/>
          <a:p>
            <a:pPr marL="0" indent="0">
              <a:buNone/>
              <a:defRPr/>
            </a:pPr>
            <a:r>
              <a:rPr lang="en-US" sz="2000" b="1" dirty="0"/>
              <a:t>Economy of mechanism</a:t>
            </a:r>
            <a:r>
              <a:rPr lang="en-US" sz="2000" dirty="0"/>
              <a:t>: the design of security mechanisms should be as simple as possible</a:t>
            </a:r>
          </a:p>
          <a:p>
            <a:pPr lvl="1">
              <a:defRPr/>
            </a:pPr>
            <a:r>
              <a:rPr lang="en-US" sz="2000" dirty="0"/>
              <a:t>Simple means not small</a:t>
            </a:r>
          </a:p>
          <a:p>
            <a:pPr lvl="1">
              <a:defRPr/>
            </a:pPr>
            <a:r>
              <a:rPr lang="en-US" sz="2000" dirty="0"/>
              <a:t>Simple systems are easier to understand, debug and maintain. </a:t>
            </a:r>
          </a:p>
          <a:p>
            <a:pPr lvl="1">
              <a:defRPr/>
            </a:pPr>
            <a:r>
              <a:rPr lang="en-US" sz="2000" dirty="0"/>
              <a:t>Simple systems have fewer vulnerabilities unlike complex systems.</a:t>
            </a:r>
          </a:p>
          <a:p>
            <a:pPr marL="0" indent="0">
              <a:buNone/>
            </a:pPr>
            <a:r>
              <a:rPr lang="en-US" sz="2000" b="1" dirty="0"/>
              <a:t>Fail-safe defaults</a:t>
            </a:r>
            <a:r>
              <a:rPr lang="en-US" sz="2000" dirty="0"/>
              <a:t>: Default action is to deny access</a:t>
            </a:r>
          </a:p>
          <a:p>
            <a:pPr lvl="1"/>
            <a:r>
              <a:rPr lang="en-US" sz="2000" dirty="0"/>
              <a:t>If action fails, system is as secure as when action began</a:t>
            </a:r>
          </a:p>
          <a:p>
            <a:pPr lvl="1"/>
            <a:r>
              <a:rPr lang="en-US" sz="2000" dirty="0"/>
              <a:t>Need to argue why a user should have a access do not argue why a user should not have access</a:t>
            </a:r>
          </a:p>
          <a:p>
            <a:pPr marL="0" indent="0">
              <a:buNone/>
            </a:pPr>
            <a:r>
              <a:rPr lang="en-US" sz="2000" b="1" dirty="0"/>
              <a:t>Complete Mediation</a:t>
            </a:r>
            <a:r>
              <a:rPr lang="en-US" sz="2000" dirty="0"/>
              <a:t>: Check EVERY access to EVERY object. </a:t>
            </a:r>
          </a:p>
          <a:p>
            <a:pPr lvl="1"/>
            <a:r>
              <a:rPr lang="en-US" sz="2000" dirty="0"/>
              <a:t>Sensitive web applications might require you to sign in every 15 minutes </a:t>
            </a:r>
          </a:p>
          <a:p>
            <a:pPr lvl="1"/>
            <a:r>
              <a:rPr lang="en-US" sz="2000" dirty="0"/>
              <a:t>If a program requests access to a file, the permissions must be checked every time the file is accessed, not only the first time</a:t>
            </a:r>
          </a:p>
          <a:p>
            <a:pPr lvl="1">
              <a:defRPr/>
            </a:pPr>
            <a:endParaRPr lang="en-US" sz="2000" dirty="0"/>
          </a:p>
        </p:txBody>
      </p:sp>
    </p:spTree>
    <p:extLst>
      <p:ext uri="{BB962C8B-B14F-4D97-AF65-F5344CB8AC3E}">
        <p14:creationId xmlns:p14="http://schemas.microsoft.com/office/powerpoint/2010/main" val="3497611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715962"/>
          </a:xfrm>
        </p:spPr>
        <p:txBody>
          <a:bodyPr>
            <a:normAutofit/>
          </a:bodyPr>
          <a:lstStyle/>
          <a:p>
            <a:r>
              <a:rPr lang="en-US" sz="3000" dirty="0"/>
              <a:t>Security Design Principles</a:t>
            </a:r>
          </a:p>
        </p:txBody>
      </p:sp>
      <p:sp>
        <p:nvSpPr>
          <p:cNvPr id="3" name="Content Placeholder 2"/>
          <p:cNvSpPr>
            <a:spLocks noGrp="1"/>
          </p:cNvSpPr>
          <p:nvPr>
            <p:ph idx="1"/>
          </p:nvPr>
        </p:nvSpPr>
        <p:spPr>
          <a:xfrm>
            <a:off x="381000" y="1295400"/>
            <a:ext cx="8229600" cy="4525963"/>
          </a:xfrm>
        </p:spPr>
        <p:txBody>
          <a:bodyPr>
            <a:normAutofit fontScale="92500" lnSpcReduction="20000"/>
          </a:bodyPr>
          <a:lstStyle/>
          <a:p>
            <a:pPr marL="0" indent="0">
              <a:buNone/>
              <a:defRPr/>
            </a:pPr>
            <a:r>
              <a:rPr lang="en-US" sz="2000" b="1" dirty="0"/>
              <a:t>Open design</a:t>
            </a:r>
            <a:r>
              <a:rPr lang="en-US" sz="2000" dirty="0"/>
              <a:t>: the design should be open rather than secret (e.g., encryption algorithms. </a:t>
            </a:r>
          </a:p>
          <a:p>
            <a:pPr marL="685800" lvl="1">
              <a:buFont typeface="Wingdings" pitchFamily="2" charset="2"/>
              <a:buChar char="ü"/>
              <a:defRPr/>
            </a:pPr>
            <a:r>
              <a:rPr lang="en-US" sz="1600" dirty="0"/>
              <a:t>For example, although encryption keys must be secret, encryption algorithms should be open to public. </a:t>
            </a:r>
          </a:p>
          <a:p>
            <a:pPr marL="685800" lvl="1">
              <a:buFont typeface="Wingdings" pitchFamily="2" charset="2"/>
              <a:buChar char="ü"/>
              <a:defRPr/>
            </a:pPr>
            <a:r>
              <a:rPr lang="en-US" sz="1600" dirty="0"/>
              <a:t>The algorithms can then be reviewed by many experts, and users can therefore have high confidence in them.</a:t>
            </a:r>
          </a:p>
          <a:p>
            <a:pPr marL="0" indent="0">
              <a:buNone/>
            </a:pPr>
            <a:r>
              <a:rPr lang="en-US" sz="2000" b="1" dirty="0"/>
              <a:t>Separation of privilege </a:t>
            </a:r>
            <a:r>
              <a:rPr lang="en-US" sz="2000" dirty="0"/>
              <a:t>: Check multiple conditions before giving access. </a:t>
            </a:r>
          </a:p>
          <a:p>
            <a:pPr lvl="1">
              <a:buFont typeface="Wingdings" pitchFamily="2" charset="2"/>
              <a:buChar char="ü"/>
            </a:pPr>
            <a:r>
              <a:rPr lang="en-US" sz="1600" dirty="0"/>
              <a:t>Banking websites check password and OTP. One check might fail, but it is highly unlikely that multiple checks would fail. </a:t>
            </a:r>
          </a:p>
          <a:p>
            <a:pPr lvl="1">
              <a:buFont typeface="Wingdings" pitchFamily="2" charset="2"/>
              <a:buChar char="ü"/>
            </a:pPr>
            <a:r>
              <a:rPr lang="en-US" sz="1600" dirty="0"/>
              <a:t>Multiple software modules, each requiring separate access is much secure than a monolithic system with a single access check.</a:t>
            </a:r>
          </a:p>
          <a:p>
            <a:pPr marL="0" indent="0">
              <a:buNone/>
            </a:pPr>
            <a:r>
              <a:rPr lang="en-US" sz="2000" b="1" dirty="0"/>
              <a:t>Least privilege : </a:t>
            </a:r>
            <a:r>
              <a:rPr lang="en-US" sz="2000" dirty="0"/>
              <a:t>Every process and every user of the system should operate using the least set of privileges necessary to perform the task. </a:t>
            </a:r>
          </a:p>
          <a:p>
            <a:pPr lvl="1">
              <a:buFont typeface="Wingdings" pitchFamily="2" charset="2"/>
              <a:buChar char="ü"/>
            </a:pPr>
            <a:r>
              <a:rPr lang="en-US" sz="1600" dirty="0"/>
              <a:t>For example, system programs or administrators who have special privileges should have those privileges only when necessary; when they are doing ordinary activities the privileges should be withdrawn.</a:t>
            </a:r>
          </a:p>
          <a:p>
            <a:pPr lvl="1">
              <a:buFont typeface="Wingdings" pitchFamily="2" charset="2"/>
              <a:buChar char="ü"/>
            </a:pPr>
            <a:r>
              <a:rPr lang="en-US" sz="1600" dirty="0"/>
              <a:t>There is no extension of privileges to senior people just because they are senior; if they don’t need the permissions to perform their normal everyday tasks, then they don’t receive higher privileges.</a:t>
            </a:r>
          </a:p>
          <a:p>
            <a:pPr marL="0" indent="0">
              <a:buNone/>
              <a:defRPr/>
            </a:pPr>
            <a:endParaRPr lang="en-US" sz="2000" dirty="0"/>
          </a:p>
          <a:p>
            <a:endParaRPr lang="en-US" dirty="0"/>
          </a:p>
        </p:txBody>
      </p:sp>
    </p:spTree>
    <p:extLst>
      <p:ext uri="{BB962C8B-B14F-4D97-AF65-F5344CB8AC3E}">
        <p14:creationId xmlns:p14="http://schemas.microsoft.com/office/powerpoint/2010/main" val="1772329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Security Design Principles</a:t>
            </a:r>
          </a:p>
        </p:txBody>
      </p:sp>
      <p:sp>
        <p:nvSpPr>
          <p:cNvPr id="3" name="Content Placeholder 2"/>
          <p:cNvSpPr>
            <a:spLocks noGrp="1"/>
          </p:cNvSpPr>
          <p:nvPr>
            <p:ph idx="1"/>
          </p:nvPr>
        </p:nvSpPr>
        <p:spPr/>
        <p:txBody>
          <a:bodyPr>
            <a:normAutofit fontScale="92500" lnSpcReduction="10000"/>
          </a:bodyPr>
          <a:lstStyle/>
          <a:p>
            <a:pPr marL="0" indent="0">
              <a:buNone/>
            </a:pPr>
            <a:r>
              <a:rPr lang="en-US" sz="2000" b="1" dirty="0"/>
              <a:t>Least Common Mechanism</a:t>
            </a:r>
            <a:r>
              <a:rPr lang="en-US" sz="2000" dirty="0"/>
              <a:t>: Mechanisms used to access resources should not be shared. </a:t>
            </a:r>
          </a:p>
          <a:p>
            <a:pPr marL="685800" lvl="1">
              <a:buFont typeface="Wingdings" pitchFamily="2" charset="2"/>
              <a:buChar char="ü"/>
            </a:pPr>
            <a:r>
              <a:rPr lang="en-US" sz="1800" dirty="0"/>
              <a:t>Sharing resources provides a channel along which information can be transmitted. Hence, sharing should be minimized as much as possible</a:t>
            </a:r>
            <a:r>
              <a:rPr lang="en-US" dirty="0"/>
              <a:t>.</a:t>
            </a:r>
          </a:p>
          <a:p>
            <a:pPr marL="457200" lvl="1" indent="0">
              <a:buNone/>
            </a:pPr>
            <a:endParaRPr lang="en-US" sz="1600" dirty="0"/>
          </a:p>
          <a:p>
            <a:pPr marL="0" indent="0">
              <a:buNone/>
              <a:defRPr/>
            </a:pPr>
            <a:r>
              <a:rPr lang="en-US" sz="2000" b="1" dirty="0"/>
              <a:t>Psychological acceptability </a:t>
            </a:r>
            <a:r>
              <a:rPr lang="en-US" sz="2000" dirty="0"/>
              <a:t>: Security mechanisms should not make the resource more difficult to access than if the security mechanism were not present. </a:t>
            </a:r>
          </a:p>
          <a:p>
            <a:pPr lvl="1">
              <a:buFont typeface="Wingdings" pitchFamily="2" charset="2"/>
              <a:buChar char="ü"/>
            </a:pPr>
            <a:r>
              <a:rPr lang="en-US" sz="1600" dirty="0"/>
              <a:t>If security mechanisms hinder the usability or accessibility of resources, users may opt to turn off those mechanisms.</a:t>
            </a:r>
          </a:p>
          <a:p>
            <a:pPr marL="0" indent="0">
              <a:buNone/>
              <a:defRPr/>
            </a:pPr>
            <a:endParaRPr lang="en-US" sz="2000" dirty="0"/>
          </a:p>
          <a:p>
            <a:pPr marL="0" indent="0">
              <a:buNone/>
              <a:defRPr/>
            </a:pPr>
            <a:r>
              <a:rPr lang="en-US" sz="2000" b="1" dirty="0"/>
              <a:t>Isolation</a:t>
            </a:r>
            <a:r>
              <a:rPr lang="en-US" sz="2000" dirty="0"/>
              <a:t>: Isolation is a principle that applies in three contexts.</a:t>
            </a:r>
          </a:p>
          <a:p>
            <a:pPr lvl="2">
              <a:buFont typeface="Wingdings" pitchFamily="2" charset="2"/>
              <a:buChar char="Ø"/>
            </a:pPr>
            <a:r>
              <a:rPr lang="en-US" altLang="en-US" sz="1600" dirty="0"/>
              <a:t>Public access should be isolated from critical resources (no connection between public and critical information)</a:t>
            </a:r>
          </a:p>
          <a:p>
            <a:pPr lvl="2">
              <a:buFont typeface="Wingdings" pitchFamily="2" charset="2"/>
              <a:buChar char="Ø"/>
            </a:pPr>
            <a:r>
              <a:rPr lang="en-US" altLang="en-US" sz="1600" dirty="0"/>
              <a:t>Users files should be isolated from one another (except when desired)</a:t>
            </a:r>
          </a:p>
          <a:p>
            <a:pPr lvl="2">
              <a:buFont typeface="Wingdings" pitchFamily="2" charset="2"/>
              <a:buChar char="Ø"/>
            </a:pPr>
            <a:r>
              <a:rPr lang="en-US" altLang="en-US" sz="1600" dirty="0"/>
              <a:t>Security mechanism should be isolated (i.e., preventing access to those mechanisms)</a:t>
            </a:r>
          </a:p>
          <a:p>
            <a:endParaRPr lang="en-US" dirty="0"/>
          </a:p>
        </p:txBody>
      </p:sp>
    </p:spTree>
    <p:extLst>
      <p:ext uri="{BB962C8B-B14F-4D97-AF65-F5344CB8AC3E}">
        <p14:creationId xmlns:p14="http://schemas.microsoft.com/office/powerpoint/2010/main" val="3329139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a:t>Security Design Principles</a:t>
            </a:r>
          </a:p>
        </p:txBody>
      </p:sp>
      <p:sp>
        <p:nvSpPr>
          <p:cNvPr id="3" name="Content Placeholder 2"/>
          <p:cNvSpPr>
            <a:spLocks noGrp="1"/>
          </p:cNvSpPr>
          <p:nvPr>
            <p:ph idx="1"/>
          </p:nvPr>
        </p:nvSpPr>
        <p:spPr/>
        <p:txBody>
          <a:bodyPr>
            <a:normAutofit fontScale="92500" lnSpcReduction="10000"/>
          </a:bodyPr>
          <a:lstStyle/>
          <a:p>
            <a:pPr marL="0" indent="0">
              <a:buNone/>
            </a:pPr>
            <a:r>
              <a:rPr lang="en-US" sz="2000" b="1" dirty="0"/>
              <a:t>Encapsulation: </a:t>
            </a:r>
            <a:r>
              <a:rPr lang="en-US" sz="2000" dirty="0"/>
              <a:t> It can be viewed as a specific form of isolation based on object oriented functionality.</a:t>
            </a:r>
          </a:p>
          <a:p>
            <a:pPr lvl="1">
              <a:buFont typeface="Wingdings" pitchFamily="2" charset="2"/>
              <a:buChar char="ü"/>
            </a:pPr>
            <a:r>
              <a:rPr lang="en-US" sz="1600" dirty="0"/>
              <a:t> Protection is provided by encapsulating a collection of procedures and data objects in a domain of its own so that the internal structure of a data object is accessible only to the procedures.</a:t>
            </a:r>
          </a:p>
          <a:p>
            <a:pPr marL="0" indent="0">
              <a:buNone/>
            </a:pPr>
            <a:r>
              <a:rPr lang="en-US" sz="2000" b="1" dirty="0"/>
              <a:t>Modularity</a:t>
            </a:r>
            <a:r>
              <a:rPr lang="en-US" sz="2000" dirty="0"/>
              <a:t>: Modularity</a:t>
            </a:r>
            <a:r>
              <a:rPr lang="en-US" sz="2000" b="1" dirty="0"/>
              <a:t> </a:t>
            </a:r>
            <a:r>
              <a:rPr lang="en-US" sz="2000" dirty="0"/>
              <a:t>in the context of security refers both to the development of security functions as separate, protected modules and the use of a modular architecture for mechanism design and implementation.</a:t>
            </a:r>
          </a:p>
          <a:p>
            <a:pPr lvl="1">
              <a:buFont typeface="Wingdings" pitchFamily="2" charset="2"/>
              <a:buChar char="ü"/>
            </a:pPr>
            <a:r>
              <a:rPr lang="en-US" sz="1600" dirty="0"/>
              <a:t>With respect to the use of separate security modules, the design goal here is to provide common security functions and services, such as cryptographic functions, as common modules. For example, numerous protocols and applications make use of cryptographic functions. Rather than implementing such functions in each protocol or application, a more secure design is provided by developing a common cryptographic module that can be invoked by numerous protocols and applications</a:t>
            </a:r>
          </a:p>
          <a:p>
            <a:pPr marL="0" indent="0">
              <a:buNone/>
            </a:pPr>
            <a:r>
              <a:rPr lang="en-US" sz="2000" b="1" dirty="0"/>
              <a:t>Layering</a:t>
            </a:r>
            <a:r>
              <a:rPr lang="en-US" sz="2000" dirty="0"/>
              <a:t>: Layered security refers to security systems that use multiple components to protect operations on multiple levels or layers. The layered approach to network security is based on </a:t>
            </a:r>
            <a:r>
              <a:rPr lang="en-US" sz="2000" dirty="0" err="1"/>
              <a:t>theconcept</a:t>
            </a:r>
            <a:r>
              <a:rPr lang="en-US" sz="2000" dirty="0"/>
              <a:t> of “defense in depth”.</a:t>
            </a:r>
          </a:p>
          <a:p>
            <a:endParaRPr lang="en-US" dirty="0"/>
          </a:p>
        </p:txBody>
      </p:sp>
    </p:spTree>
    <p:extLst>
      <p:ext uri="{BB962C8B-B14F-4D97-AF65-F5344CB8AC3E}">
        <p14:creationId xmlns:p14="http://schemas.microsoft.com/office/powerpoint/2010/main" val="3924905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04800"/>
            <a:ext cx="6705600" cy="304800"/>
          </a:xfrm>
        </p:spPr>
        <p:txBody>
          <a:bodyPr>
            <a:normAutofit fontScale="90000"/>
          </a:bodyPr>
          <a:lstStyle/>
          <a:p>
            <a:r>
              <a:rPr lang="en-US" dirty="0">
                <a:solidFill>
                  <a:srgbClr val="FF0000"/>
                </a:solidFill>
              </a:rPr>
              <a:t>Attack Surfaces</a:t>
            </a:r>
          </a:p>
        </p:txBody>
      </p:sp>
      <p:pic>
        <p:nvPicPr>
          <p:cNvPr id="6" name="Content Placeholder 5"/>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457200" y="1600200"/>
            <a:ext cx="3581400" cy="4572000"/>
          </a:xfrm>
        </p:spPr>
      </p:pic>
      <p:pic>
        <p:nvPicPr>
          <p:cNvPr id="7" name="Content Placeholder 6"/>
          <p:cNvPicPr>
            <a:picLocks noGrp="1" noChangeAspect="1"/>
          </p:cNvPicPr>
          <p:nvPr>
            <p:ph sz="quarter" idx="2"/>
          </p:nvPr>
        </p:nvPicPr>
        <p:blipFill>
          <a:blip r:embed="rId3" cstate="print">
            <a:extLst>
              <a:ext uri="{28A0092B-C50C-407E-A947-70E740481C1C}">
                <a14:useLocalDpi xmlns:a14="http://schemas.microsoft.com/office/drawing/2010/main" val="0"/>
              </a:ext>
            </a:extLst>
          </a:blip>
          <a:stretch>
            <a:fillRect/>
          </a:stretch>
        </p:blipFill>
        <p:spPr>
          <a:xfrm>
            <a:off x="4544009" y="1600200"/>
            <a:ext cx="3837991" cy="4572000"/>
          </a:xfrm>
        </p:spPr>
      </p:pic>
      <p:sp>
        <p:nvSpPr>
          <p:cNvPr id="8" name="TextBox 7"/>
          <p:cNvSpPr txBox="1"/>
          <p:nvPr/>
        </p:nvSpPr>
        <p:spPr>
          <a:xfrm>
            <a:off x="1558235" y="6257732"/>
            <a:ext cx="2276669" cy="369332"/>
          </a:xfrm>
          <a:prstGeom prst="rect">
            <a:avLst/>
          </a:prstGeom>
          <a:noFill/>
        </p:spPr>
        <p:txBody>
          <a:bodyPr wrap="square" rtlCol="0">
            <a:spAutoFit/>
          </a:bodyPr>
          <a:lstStyle/>
          <a:p>
            <a:r>
              <a:rPr lang="en-US" dirty="0"/>
              <a:t>The Plaza Hotel</a:t>
            </a:r>
          </a:p>
        </p:txBody>
      </p:sp>
      <p:sp>
        <p:nvSpPr>
          <p:cNvPr id="9" name="TextBox 8"/>
          <p:cNvSpPr txBox="1"/>
          <p:nvPr/>
        </p:nvSpPr>
        <p:spPr>
          <a:xfrm>
            <a:off x="5105400" y="6183083"/>
            <a:ext cx="3206598" cy="646331"/>
          </a:xfrm>
          <a:prstGeom prst="rect">
            <a:avLst/>
          </a:prstGeom>
          <a:noFill/>
        </p:spPr>
        <p:txBody>
          <a:bodyPr wrap="square" rtlCol="0">
            <a:spAutoFit/>
          </a:bodyPr>
          <a:lstStyle/>
          <a:p>
            <a:r>
              <a:rPr lang="en-US" dirty="0"/>
              <a:t>The AT&amp;T Long Lines Building (“Building with No Windows”)</a:t>
            </a:r>
          </a:p>
        </p:txBody>
      </p:sp>
      <p:sp>
        <p:nvSpPr>
          <p:cNvPr id="11" name="TextBox 10"/>
          <p:cNvSpPr txBox="1"/>
          <p:nvPr/>
        </p:nvSpPr>
        <p:spPr>
          <a:xfrm>
            <a:off x="1447800" y="1069911"/>
            <a:ext cx="5615474" cy="369332"/>
          </a:xfrm>
          <a:prstGeom prst="rect">
            <a:avLst/>
          </a:prstGeom>
          <a:noFill/>
        </p:spPr>
        <p:txBody>
          <a:bodyPr wrap="square" rtlCol="0">
            <a:spAutoFit/>
          </a:bodyPr>
          <a:lstStyle/>
          <a:p>
            <a:r>
              <a:rPr lang="en-US" dirty="0"/>
              <a:t>Which of the two buildings are more easy to break into?</a:t>
            </a:r>
          </a:p>
        </p:txBody>
      </p:sp>
    </p:spTree>
    <p:extLst>
      <p:ext uri="{BB962C8B-B14F-4D97-AF65-F5344CB8AC3E}">
        <p14:creationId xmlns:p14="http://schemas.microsoft.com/office/powerpoint/2010/main" val="402022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
          </p:nvPr>
        </p:nvSpPr>
        <p:spPr>
          <a:xfrm>
            <a:off x="152400" y="1219200"/>
            <a:ext cx="8610600" cy="4572000"/>
          </a:xfrm>
        </p:spPr>
        <p:txBody>
          <a:bodyPr>
            <a:normAutofit fontScale="92500" lnSpcReduction="20000"/>
          </a:bodyPr>
          <a:lstStyle/>
          <a:p>
            <a:pPr marL="0" indent="0">
              <a:buNone/>
            </a:pPr>
            <a:r>
              <a:rPr lang="en-US" sz="2700" dirty="0">
                <a:latin typeface="+mj-lt"/>
              </a:rPr>
              <a:t>Attack surface </a:t>
            </a:r>
            <a:r>
              <a:rPr lang="en-US" altLang="en-US" sz="2700" dirty="0">
                <a:latin typeface="+mj-lt"/>
                <a:cs typeface="Times New Roman" panose="02020603050405020304" pitchFamily="18" charset="0"/>
              </a:rPr>
              <a:t>consists  a set of reachable and exploitable vulnerabilities </a:t>
            </a:r>
            <a:r>
              <a:rPr lang="en-US" sz="2700" dirty="0">
                <a:latin typeface="+mj-lt"/>
              </a:rPr>
              <a:t>through which an unauthorized user/attacker can gain unauthorized access to a system (or network or software) and extract data from it.</a:t>
            </a:r>
          </a:p>
          <a:p>
            <a:pPr>
              <a:buFont typeface="Wingdings" pitchFamily="2" charset="2"/>
              <a:buChar char="Ø"/>
            </a:pPr>
            <a:endParaRPr lang="en-US" sz="2500" dirty="0">
              <a:latin typeface="+mj-lt"/>
            </a:endParaRPr>
          </a:p>
          <a:p>
            <a:pPr marL="800100" lvl="2" indent="0" algn="just">
              <a:buNone/>
            </a:pPr>
            <a:r>
              <a:rPr lang="en-US" altLang="en-US" sz="2700" b="1" dirty="0">
                <a:latin typeface="+mj-lt"/>
                <a:cs typeface="Times New Roman" panose="02020603050405020304" pitchFamily="18" charset="0"/>
              </a:rPr>
              <a:t>Examples of Attack Surfaces:</a:t>
            </a:r>
            <a:r>
              <a:rPr lang="en-US" altLang="en-US" sz="2700" dirty="0">
                <a:latin typeface="+mj-lt"/>
                <a:cs typeface="Times New Roman" panose="02020603050405020304" pitchFamily="18" charset="0"/>
              </a:rPr>
              <a:t>- Examples of attack surfaces are the following:</a:t>
            </a:r>
          </a:p>
          <a:p>
            <a:pPr marL="1314450" lvl="2" indent="-457200">
              <a:buFont typeface="Wingdings" pitchFamily="2" charset="2"/>
              <a:buChar char="Ø"/>
            </a:pPr>
            <a:r>
              <a:rPr lang="en-US" altLang="en-US" sz="2700" dirty="0">
                <a:latin typeface="+mj-lt"/>
                <a:cs typeface="Times New Roman" panose="02020603050405020304" pitchFamily="18" charset="0"/>
              </a:rPr>
              <a:t>Open ports</a:t>
            </a:r>
          </a:p>
          <a:p>
            <a:pPr marL="1314450" lvl="2" indent="-457200">
              <a:buFont typeface="Wingdings" pitchFamily="2" charset="2"/>
              <a:buChar char="Ø"/>
            </a:pPr>
            <a:r>
              <a:rPr lang="en-US" altLang="en-US" sz="2700" dirty="0">
                <a:latin typeface="+mj-lt"/>
                <a:cs typeface="Times New Roman" panose="02020603050405020304" pitchFamily="18" charset="0"/>
              </a:rPr>
              <a:t>Services available on the inside of a firewall</a:t>
            </a:r>
          </a:p>
          <a:p>
            <a:pPr marL="1314450" lvl="2" indent="-457200">
              <a:buFont typeface="Wingdings" pitchFamily="2" charset="2"/>
              <a:buChar char="Ø"/>
            </a:pPr>
            <a:r>
              <a:rPr lang="en-US" altLang="en-US" sz="2700" dirty="0">
                <a:latin typeface="+mj-lt"/>
                <a:cs typeface="Times New Roman" panose="02020603050405020304" pitchFamily="18" charset="0"/>
              </a:rPr>
              <a:t>Code that processes incoming data, email, XML, office documents</a:t>
            </a:r>
          </a:p>
          <a:p>
            <a:pPr marL="1314450" lvl="2" indent="-457200">
              <a:buFont typeface="Wingdings" pitchFamily="2" charset="2"/>
              <a:buChar char="Ø"/>
            </a:pPr>
            <a:r>
              <a:rPr lang="en-US" altLang="en-US" sz="2700" dirty="0">
                <a:latin typeface="+mj-lt"/>
                <a:cs typeface="Times New Roman" panose="02020603050405020304" pitchFamily="18" charset="0"/>
              </a:rPr>
              <a:t>An employee with access to sensitive information vulnerable to a social engineering attack.</a:t>
            </a:r>
          </a:p>
          <a:p>
            <a:pPr>
              <a:buFont typeface="Wingdings" pitchFamily="2" charset="2"/>
              <a:buChar char="Ø"/>
            </a:pPr>
            <a:endParaRPr lang="en-US" sz="2500" dirty="0">
              <a:latin typeface="+mj-lt"/>
            </a:endParaRPr>
          </a:p>
          <a:p>
            <a:pPr marL="0" indent="0">
              <a:buNone/>
            </a:pPr>
            <a:endParaRPr lang="en-US" sz="2500" dirty="0"/>
          </a:p>
        </p:txBody>
      </p:sp>
      <p:sp>
        <p:nvSpPr>
          <p:cNvPr id="4" name="Title 1"/>
          <p:cNvSpPr>
            <a:spLocks noGrp="1"/>
          </p:cNvSpPr>
          <p:nvPr>
            <p:ph type="title"/>
          </p:nvPr>
        </p:nvSpPr>
        <p:spPr>
          <a:xfrm>
            <a:off x="609600" y="274638"/>
            <a:ext cx="8077200" cy="639762"/>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Attack Surfaces</a:t>
            </a:r>
          </a:p>
        </p:txBody>
      </p:sp>
    </p:spTree>
    <p:extLst>
      <p:ext uri="{BB962C8B-B14F-4D97-AF65-F5344CB8AC3E}">
        <p14:creationId xmlns:p14="http://schemas.microsoft.com/office/powerpoint/2010/main" val="365819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7678" y="1"/>
            <a:ext cx="6858000" cy="56560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Attack Surface Classification</a:t>
            </a: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57</a:t>
            </a:fld>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76200" y="762000"/>
            <a:ext cx="8915400" cy="5930551"/>
          </a:xfrm>
        </p:spPr>
        <p:txBody>
          <a:bodyPr>
            <a:noAutofit/>
          </a:bodyPr>
          <a:lstStyle/>
          <a:p>
            <a:pPr algn="l"/>
            <a:r>
              <a:rPr lang="en-US" altLang="en-US" sz="2500" dirty="0">
                <a:solidFill>
                  <a:schemeClr val="tx1"/>
                </a:solidFill>
                <a:latin typeface="Times New Roman" panose="02020603050405020304" pitchFamily="18" charset="0"/>
                <a:cs typeface="Times New Roman" panose="02020603050405020304" pitchFamily="18" charset="0"/>
              </a:rPr>
              <a:t>     Attack surfaces can be categorized in the following way:</a:t>
            </a:r>
          </a:p>
          <a:p>
            <a:pPr marL="800100" lvl="1" indent="-342900" algn="l">
              <a:buFont typeface="Wingdings" pitchFamily="2" charset="2"/>
              <a:buChar char="Ø"/>
            </a:pPr>
            <a:r>
              <a:rPr lang="en-US" altLang="en-US" sz="2500" b="1" i="1" dirty="0">
                <a:solidFill>
                  <a:srgbClr val="0000FF"/>
                </a:solidFill>
                <a:latin typeface="Times New Roman" panose="02020603050405020304" pitchFamily="18" charset="0"/>
                <a:cs typeface="Times New Roman" panose="02020603050405020304" pitchFamily="18" charset="0"/>
              </a:rPr>
              <a:t>Network attack surface</a:t>
            </a:r>
            <a:r>
              <a:rPr lang="en-US" altLang="en-US" sz="2500" b="1" dirty="0">
                <a:solidFill>
                  <a:schemeClr val="tx1"/>
                </a:solidFill>
                <a:latin typeface="Times New Roman" panose="02020603050405020304" pitchFamily="18" charset="0"/>
                <a:cs typeface="Times New Roman" panose="02020603050405020304" pitchFamily="18" charset="0"/>
              </a:rPr>
              <a:t>: </a:t>
            </a:r>
            <a:r>
              <a:rPr lang="en-US" altLang="en-US" sz="2500" dirty="0">
                <a:solidFill>
                  <a:schemeClr val="tx1"/>
                </a:solidFill>
                <a:latin typeface="Times New Roman" panose="02020603050405020304" pitchFamily="18" charset="0"/>
                <a:cs typeface="Times New Roman" panose="02020603050405020304" pitchFamily="18" charset="0"/>
              </a:rPr>
              <a:t>This category refers to vulnerabilities over an enterprise network, wide-area network, or the Internet.</a:t>
            </a:r>
          </a:p>
          <a:p>
            <a:pPr lvl="1" algn="l"/>
            <a:r>
              <a:rPr lang="en-US" altLang="en-US" sz="2500" dirty="0">
                <a:solidFill>
                  <a:schemeClr val="tx1"/>
                </a:solidFill>
                <a:latin typeface="Times New Roman" panose="02020603050405020304" pitchFamily="18" charset="0"/>
                <a:cs typeface="Times New Roman" panose="02020603050405020304" pitchFamily="18" charset="0"/>
              </a:rPr>
              <a:t>	</a:t>
            </a:r>
          </a:p>
          <a:p>
            <a:pPr marL="800100" lvl="1" indent="-342900" algn="l">
              <a:buFont typeface="Wingdings" pitchFamily="2" charset="2"/>
              <a:buChar char="Ø"/>
            </a:pPr>
            <a:r>
              <a:rPr lang="en-US" altLang="en-US" sz="2500" b="1" i="1" dirty="0">
                <a:solidFill>
                  <a:srgbClr val="0000FF"/>
                </a:solidFill>
                <a:latin typeface="Times New Roman" panose="02020603050405020304" pitchFamily="18" charset="0"/>
                <a:cs typeface="Times New Roman" panose="02020603050405020304" pitchFamily="18" charset="0"/>
              </a:rPr>
              <a:t>Software attack surface</a:t>
            </a:r>
            <a:r>
              <a:rPr lang="en-US" altLang="en-US" sz="2500" b="1" dirty="0">
                <a:solidFill>
                  <a:schemeClr val="tx1"/>
                </a:solidFill>
                <a:latin typeface="Times New Roman" panose="02020603050405020304" pitchFamily="18" charset="0"/>
                <a:cs typeface="Times New Roman" panose="02020603050405020304" pitchFamily="18" charset="0"/>
              </a:rPr>
              <a:t>:</a:t>
            </a:r>
            <a:r>
              <a:rPr lang="en-US" altLang="en-US" sz="2500" dirty="0">
                <a:solidFill>
                  <a:schemeClr val="tx1"/>
                </a:solidFill>
                <a:latin typeface="Times New Roman" panose="02020603050405020304" pitchFamily="18" charset="0"/>
                <a:cs typeface="Times New Roman" panose="02020603050405020304" pitchFamily="18" charset="0"/>
              </a:rPr>
              <a:t> This refers to vulnerabilities in application, utility, or operating system code. A particular focus in this category is Web server software.</a:t>
            </a:r>
          </a:p>
          <a:p>
            <a:pPr lvl="1" algn="l"/>
            <a:endParaRPr lang="en-US" altLang="en-US" sz="2500" dirty="0">
              <a:solidFill>
                <a:schemeClr val="tx1"/>
              </a:solidFill>
              <a:latin typeface="Times New Roman" panose="02020603050405020304" pitchFamily="18" charset="0"/>
              <a:cs typeface="Times New Roman" panose="02020603050405020304" pitchFamily="18" charset="0"/>
            </a:endParaRPr>
          </a:p>
          <a:p>
            <a:pPr marL="800100" lvl="1" indent="-342900" algn="l">
              <a:buFont typeface="Wingdings" pitchFamily="2" charset="2"/>
              <a:buChar char="Ø"/>
            </a:pPr>
            <a:r>
              <a:rPr lang="en-US" altLang="en-US" sz="2500" b="1" i="1" dirty="0">
                <a:solidFill>
                  <a:srgbClr val="0000FF"/>
                </a:solidFill>
                <a:latin typeface="Times New Roman" panose="02020603050405020304" pitchFamily="18" charset="0"/>
                <a:cs typeface="Times New Roman" panose="02020603050405020304" pitchFamily="18" charset="0"/>
              </a:rPr>
              <a:t>Human attack surface</a:t>
            </a:r>
            <a:r>
              <a:rPr lang="en-US" altLang="en-US" sz="2500" b="1" dirty="0">
                <a:solidFill>
                  <a:schemeClr val="tx1"/>
                </a:solidFill>
                <a:latin typeface="Times New Roman" panose="02020603050405020304" pitchFamily="18" charset="0"/>
                <a:cs typeface="Times New Roman" panose="02020603050405020304" pitchFamily="18" charset="0"/>
              </a:rPr>
              <a:t>: </a:t>
            </a:r>
            <a:r>
              <a:rPr lang="en-US" altLang="en-US" sz="2500" dirty="0">
                <a:solidFill>
                  <a:schemeClr val="tx1"/>
                </a:solidFill>
                <a:latin typeface="Times New Roman" panose="02020603050405020304" pitchFamily="18" charset="0"/>
                <a:cs typeface="Times New Roman" panose="02020603050405020304" pitchFamily="18" charset="0"/>
              </a:rPr>
              <a:t>This category refers to vulnerabilities created by personnel or outsiders, such as social engineering, human error, and trusted insiders.</a:t>
            </a:r>
          </a:p>
        </p:txBody>
      </p:sp>
    </p:spTree>
    <p:extLst>
      <p:ext uri="{BB962C8B-B14F-4D97-AF65-F5344CB8AC3E}">
        <p14:creationId xmlns:p14="http://schemas.microsoft.com/office/powerpoint/2010/main" val="350519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33400"/>
            <a:ext cx="7696200" cy="533400"/>
          </a:xfrm>
        </p:spPr>
        <p:txBody>
          <a:bodyPr>
            <a:normAutofit fontScale="90000"/>
          </a:bodyPr>
          <a:lstStyle/>
          <a:p>
            <a:r>
              <a:rPr lang="en-US" dirty="0">
                <a:solidFill>
                  <a:srgbClr val="FF0000"/>
                </a:solidFill>
              </a:rPr>
              <a:t>Attack Surface Reduction</a:t>
            </a:r>
          </a:p>
        </p:txBody>
      </p:sp>
      <p:sp>
        <p:nvSpPr>
          <p:cNvPr id="3" name="Content Placeholder 2"/>
          <p:cNvSpPr>
            <a:spLocks noGrp="1"/>
          </p:cNvSpPr>
          <p:nvPr>
            <p:ph sz="quarter" idx="1"/>
          </p:nvPr>
        </p:nvSpPr>
        <p:spPr>
          <a:xfrm>
            <a:off x="457200" y="1600206"/>
            <a:ext cx="8229600" cy="4571993"/>
          </a:xfrm>
        </p:spPr>
        <p:txBody>
          <a:bodyPr>
            <a:normAutofit/>
          </a:bodyPr>
          <a:lstStyle/>
          <a:p>
            <a:pPr marL="0" indent="0">
              <a:buNone/>
            </a:pPr>
            <a:r>
              <a:rPr lang="en-US" sz="2500" dirty="0"/>
              <a:t>One approach to improving </a:t>
            </a:r>
            <a:r>
              <a:rPr lang="en-US" sz="2500" dirty="0">
                <a:hlinkClick r:id="rId2" tooltip="Information security"/>
              </a:rPr>
              <a:t>security</a:t>
            </a:r>
            <a:r>
              <a:rPr lang="en-US" sz="2500" dirty="0"/>
              <a:t> is to reduce the attack surface of a system or software.</a:t>
            </a:r>
          </a:p>
          <a:p>
            <a:pPr lvl="1">
              <a:buFont typeface="Wingdings" pitchFamily="2" charset="2"/>
              <a:buChar char="Ø"/>
            </a:pPr>
            <a:r>
              <a:rPr lang="en-US" sz="2500" dirty="0"/>
              <a:t>Less code, less software attack surface (less code available to unauthorized actors, there tend to be fewer failures )</a:t>
            </a:r>
          </a:p>
          <a:p>
            <a:pPr lvl="1">
              <a:buFont typeface="Wingdings" pitchFamily="2" charset="2"/>
              <a:buChar char="Ø"/>
            </a:pPr>
            <a:r>
              <a:rPr lang="en-US" sz="2500" dirty="0"/>
              <a:t>Remove unnecessary OS software and services</a:t>
            </a:r>
          </a:p>
          <a:p>
            <a:pPr lvl="1">
              <a:buFont typeface="Wingdings" pitchFamily="2" charset="2"/>
              <a:buChar char="Ø"/>
            </a:pPr>
            <a:r>
              <a:rPr lang="en-US" sz="2500" dirty="0"/>
              <a:t>Scan your network ports</a:t>
            </a:r>
          </a:p>
          <a:p>
            <a:pPr lvl="1">
              <a:buFont typeface="Wingdings" pitchFamily="2" charset="2"/>
              <a:buChar char="Ø"/>
            </a:pPr>
            <a:r>
              <a:rPr lang="en-US" sz="2500" dirty="0"/>
              <a:t>Segment your network</a:t>
            </a:r>
          </a:p>
          <a:p>
            <a:pPr lvl="1">
              <a:buFont typeface="Wingdings" pitchFamily="2" charset="2"/>
              <a:buChar char="Ø"/>
            </a:pPr>
            <a:r>
              <a:rPr lang="en-US" sz="2500" dirty="0"/>
              <a:t>Audit your software, network and traffic</a:t>
            </a:r>
          </a:p>
          <a:p>
            <a:endParaRPr lang="en-US" dirty="0"/>
          </a:p>
        </p:txBody>
      </p:sp>
    </p:spTree>
    <p:extLst>
      <p:ext uri="{BB962C8B-B14F-4D97-AF65-F5344CB8AC3E}">
        <p14:creationId xmlns:p14="http://schemas.microsoft.com/office/powerpoint/2010/main" val="39811416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52400"/>
            <a:ext cx="6858000" cy="56560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Attack Trees</a:t>
            </a: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59</a:t>
            </a:fld>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228600" y="838200"/>
            <a:ext cx="8382000" cy="5562600"/>
          </a:xfrm>
        </p:spPr>
        <p:txBody>
          <a:bodyPr>
            <a:noAutofit/>
          </a:bodyPr>
          <a:lstStyle/>
          <a:p>
            <a:pPr algn="just"/>
            <a:r>
              <a:rPr lang="en-US" altLang="en-US" sz="2000" b="1" dirty="0">
                <a:solidFill>
                  <a:schemeClr val="tx1"/>
                </a:solidFill>
                <a:latin typeface="+mj-lt"/>
                <a:cs typeface="Times New Roman" panose="02020603050405020304" pitchFamily="18" charset="0"/>
              </a:rPr>
              <a:t>Attack Trees: </a:t>
            </a:r>
            <a:r>
              <a:rPr lang="en-US" altLang="en-US" sz="2000" dirty="0">
                <a:solidFill>
                  <a:schemeClr val="tx1"/>
                </a:solidFill>
                <a:latin typeface="+mj-lt"/>
                <a:cs typeface="Times New Roman" panose="02020603050405020304" pitchFamily="18" charset="0"/>
              </a:rPr>
              <a:t>Attack tree provides a method to model the threats/attacks against a system in a graphical easy-to-understand manner. If we understand the ways in which a system can be attacked we can develop countermeasures to prevent those attacks achieving their goal. Attack trees are conceptual diagrams showing how an asset, or target, might be attacked. </a:t>
            </a:r>
            <a:r>
              <a:rPr lang="en-US" sz="2000" dirty="0">
                <a:solidFill>
                  <a:schemeClr val="tx1"/>
                </a:solidFill>
                <a:latin typeface="+mj-lt"/>
              </a:rPr>
              <a:t>Attack trees are multi-leveled diagrams consisting of </a:t>
            </a:r>
            <a:r>
              <a:rPr lang="en-US" sz="2000" b="1" dirty="0">
                <a:solidFill>
                  <a:schemeClr val="tx1"/>
                </a:solidFill>
                <a:latin typeface="+mj-lt"/>
              </a:rPr>
              <a:t>one root, leaves, and children</a:t>
            </a:r>
            <a:r>
              <a:rPr lang="en-US" sz="2000" dirty="0">
                <a:solidFill>
                  <a:schemeClr val="tx1"/>
                </a:solidFill>
                <a:latin typeface="+mj-lt"/>
              </a:rPr>
              <a:t>. From the bottom up, </a:t>
            </a:r>
            <a:r>
              <a:rPr lang="en-US" sz="2000" b="1" dirty="0">
                <a:solidFill>
                  <a:schemeClr val="tx1"/>
                </a:solidFill>
                <a:latin typeface="+mj-lt"/>
              </a:rPr>
              <a:t>child nodes</a:t>
            </a:r>
            <a:r>
              <a:rPr lang="en-US" sz="2000" dirty="0">
                <a:solidFill>
                  <a:schemeClr val="tx1"/>
                </a:solidFill>
                <a:latin typeface="+mj-lt"/>
              </a:rPr>
              <a:t> are conditions which must be satisfied to make the direct parent </a:t>
            </a:r>
            <a:r>
              <a:rPr lang="en-US" sz="2000" i="1" dirty="0">
                <a:solidFill>
                  <a:schemeClr val="tx1"/>
                </a:solidFill>
                <a:latin typeface="+mj-lt"/>
              </a:rPr>
              <a:t>node</a:t>
            </a:r>
            <a:r>
              <a:rPr lang="en-US" sz="2000" dirty="0">
                <a:solidFill>
                  <a:schemeClr val="tx1"/>
                </a:solidFill>
                <a:latin typeface="+mj-lt"/>
              </a:rPr>
              <a:t> true; when the </a:t>
            </a:r>
            <a:r>
              <a:rPr lang="en-US" sz="2000" i="1" dirty="0">
                <a:solidFill>
                  <a:schemeClr val="tx1"/>
                </a:solidFill>
                <a:latin typeface="+mj-lt"/>
              </a:rPr>
              <a:t>root</a:t>
            </a:r>
            <a:r>
              <a:rPr lang="en-US" sz="2000" dirty="0">
                <a:solidFill>
                  <a:schemeClr val="tx1"/>
                </a:solidFill>
                <a:latin typeface="+mj-lt"/>
              </a:rPr>
              <a:t> is satisfied, the attack is complete. Each </a:t>
            </a:r>
            <a:r>
              <a:rPr lang="en-US" sz="2000" i="1" dirty="0">
                <a:solidFill>
                  <a:schemeClr val="tx1"/>
                </a:solidFill>
                <a:latin typeface="+mj-lt"/>
              </a:rPr>
              <a:t>node</a:t>
            </a:r>
            <a:r>
              <a:rPr lang="en-US" sz="2000" dirty="0">
                <a:solidFill>
                  <a:schemeClr val="tx1"/>
                </a:solidFill>
                <a:latin typeface="+mj-lt"/>
              </a:rPr>
              <a:t> may be satisfied only by its direct </a:t>
            </a:r>
            <a:r>
              <a:rPr lang="en-US" sz="2000" i="1" dirty="0">
                <a:solidFill>
                  <a:schemeClr val="tx1"/>
                </a:solidFill>
                <a:latin typeface="+mj-lt"/>
              </a:rPr>
              <a:t>child nodes.</a:t>
            </a:r>
            <a:endParaRPr lang="en-US" altLang="en-US" sz="2000" dirty="0">
              <a:solidFill>
                <a:schemeClr val="tx1"/>
              </a:solidFill>
              <a:latin typeface="+mj-lt"/>
              <a:cs typeface="Times New Roman" panose="02020603050405020304" pitchFamily="18" charset="0"/>
            </a:endParaRPr>
          </a:p>
          <a:p>
            <a:pPr marL="342900" indent="-342900" algn="just">
              <a:buFont typeface="Wingdings" pitchFamily="2" charset="2"/>
              <a:buChar char="Ø"/>
            </a:pPr>
            <a:r>
              <a:rPr lang="en-US" altLang="en-US" sz="2000" dirty="0">
                <a:solidFill>
                  <a:schemeClr val="tx1"/>
                </a:solidFill>
                <a:latin typeface="+mj-lt"/>
                <a:cs typeface="Times New Roman" panose="02020603050405020304" pitchFamily="18" charset="0"/>
              </a:rPr>
              <a:t>The security incident that is the goal of the attack is represented as the root node of the tree, and the ways that an attacker could reach that goal are iteratively and incrementally represented as branches and sub-nodes of the tree.</a:t>
            </a:r>
          </a:p>
          <a:p>
            <a:pPr marL="342900" indent="-342900" algn="just">
              <a:buFont typeface="Wingdings" pitchFamily="2" charset="2"/>
              <a:buChar char="Ø"/>
            </a:pPr>
            <a:r>
              <a:rPr lang="en-US" altLang="en-US" sz="2000" dirty="0">
                <a:solidFill>
                  <a:schemeClr val="tx1"/>
                </a:solidFill>
                <a:latin typeface="+mj-lt"/>
                <a:cs typeface="Times New Roman" panose="02020603050405020304" pitchFamily="18" charset="0"/>
              </a:rPr>
              <a:t>Each sub-node defines a sub-goal, and each sub-goal may have its own set of further sub-goals, etc.</a:t>
            </a:r>
          </a:p>
          <a:p>
            <a:pPr marL="342900" indent="-342900" algn="just">
              <a:buFont typeface="Wingdings" pitchFamily="2" charset="2"/>
              <a:buChar char="Ø"/>
            </a:pPr>
            <a:r>
              <a:rPr lang="en-US" altLang="en-US" sz="2000" dirty="0">
                <a:solidFill>
                  <a:schemeClr val="tx1"/>
                </a:solidFill>
                <a:latin typeface="+mj-lt"/>
                <a:cs typeface="Times New Roman" panose="02020603050405020304" pitchFamily="18" charset="0"/>
              </a:rPr>
              <a:t>The final nodes on the paths outward from the root, i.e., the leaf nodes, represent different ways to initiate an attack.</a:t>
            </a:r>
          </a:p>
        </p:txBody>
      </p:sp>
    </p:spTree>
    <p:extLst>
      <p:ext uri="{BB962C8B-B14F-4D97-AF65-F5344CB8AC3E}">
        <p14:creationId xmlns:p14="http://schemas.microsoft.com/office/powerpoint/2010/main" val="3759354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563562"/>
          </a:xfrm>
        </p:spPr>
        <p:txBody>
          <a:bodyPr>
            <a:noAutofit/>
          </a:bodyPr>
          <a:lstStyle/>
          <a:p>
            <a:r>
              <a:rPr lang="en-US" sz="3200" dirty="0">
                <a:solidFill>
                  <a:srgbClr val="0070C0"/>
                </a:solidFill>
              </a:rPr>
              <a:t>Abstract</a:t>
            </a:r>
          </a:p>
        </p:txBody>
      </p:sp>
      <p:sp>
        <p:nvSpPr>
          <p:cNvPr id="3" name="Content Placeholder 2"/>
          <p:cNvSpPr>
            <a:spLocks noGrp="1"/>
          </p:cNvSpPr>
          <p:nvPr>
            <p:ph idx="1"/>
          </p:nvPr>
        </p:nvSpPr>
        <p:spPr>
          <a:xfrm>
            <a:off x="0" y="838200"/>
            <a:ext cx="9144000" cy="6019800"/>
          </a:xfrm>
        </p:spPr>
        <p:txBody>
          <a:bodyPr>
            <a:noAutofit/>
          </a:bodyPr>
          <a:lstStyle/>
          <a:p>
            <a:pPr>
              <a:buFont typeface="Wingdings" pitchFamily="2" charset="2"/>
              <a:buChar char="Ø"/>
            </a:pPr>
            <a:r>
              <a:rPr lang="en-IN" sz="2400" b="1" dirty="0">
                <a:latin typeface="Times New Roman" pitchFamily="18" charset="0"/>
                <a:ea typeface="Cambria Math" panose="02040503050406030204" pitchFamily="18" charset="0"/>
                <a:cs typeface="Times New Roman" pitchFamily="18" charset="0"/>
              </a:rPr>
              <a:t>MALWARE is </a:t>
            </a:r>
          </a:p>
          <a:p>
            <a:pPr lvl="1">
              <a:buFont typeface="Wingdings" pitchFamily="2" charset="2"/>
              <a:buChar char="Ø"/>
            </a:pPr>
            <a:r>
              <a:rPr lang="en-IN" sz="2400" dirty="0">
                <a:latin typeface="Times New Roman" pitchFamily="18" charset="0"/>
                <a:ea typeface="Cambria Math" panose="02040503050406030204" pitchFamily="18" charset="0"/>
                <a:cs typeface="Times New Roman" pitchFamily="18" charset="0"/>
              </a:rPr>
              <a:t>Malicious Software.</a:t>
            </a:r>
          </a:p>
          <a:p>
            <a:pPr lvl="1">
              <a:buFont typeface="Wingdings" pitchFamily="2" charset="2"/>
              <a:buChar char="Ø"/>
            </a:pPr>
            <a:r>
              <a:rPr lang="en-IN" sz="2400" dirty="0">
                <a:latin typeface="Times New Roman" pitchFamily="18" charset="0"/>
                <a:ea typeface="Cambria Math" panose="02040503050406030204" pitchFamily="18" charset="0"/>
                <a:cs typeface="Times New Roman" pitchFamily="18" charset="0"/>
              </a:rPr>
              <a:t>Adware, </a:t>
            </a:r>
            <a:r>
              <a:rPr lang="en-IN" sz="2400" dirty="0" err="1">
                <a:latin typeface="Times New Roman" pitchFamily="18" charset="0"/>
                <a:ea typeface="Cambria Math" panose="02040503050406030204" pitchFamily="18" charset="0"/>
                <a:cs typeface="Times New Roman" pitchFamily="18" charset="0"/>
              </a:rPr>
              <a:t>Spyware,Virus,Worm</a:t>
            </a:r>
            <a:r>
              <a:rPr lang="en-IN" sz="2400" dirty="0">
                <a:latin typeface="Times New Roman" pitchFamily="18" charset="0"/>
                <a:ea typeface="Cambria Math" panose="02040503050406030204" pitchFamily="18" charset="0"/>
                <a:cs typeface="Times New Roman" pitchFamily="18" charset="0"/>
              </a:rPr>
              <a:t>, </a:t>
            </a:r>
            <a:r>
              <a:rPr lang="en-IN" sz="2400" dirty="0" err="1">
                <a:latin typeface="Times New Roman" pitchFamily="18" charset="0"/>
                <a:ea typeface="Cambria Math" panose="02040503050406030204" pitchFamily="18" charset="0"/>
                <a:cs typeface="Times New Roman" pitchFamily="18" charset="0"/>
              </a:rPr>
              <a:t>Ransomware</a:t>
            </a:r>
            <a:endParaRPr lang="en-IN" sz="2400" dirty="0">
              <a:latin typeface="Times New Roman" pitchFamily="18" charset="0"/>
              <a:ea typeface="Cambria Math" panose="02040503050406030204" pitchFamily="18" charset="0"/>
              <a:cs typeface="Times New Roman" pitchFamily="18" charset="0"/>
            </a:endParaRPr>
          </a:p>
          <a:p>
            <a:pPr>
              <a:buFont typeface="Wingdings" pitchFamily="2" charset="2"/>
              <a:buChar char="Ø"/>
            </a:pPr>
            <a:r>
              <a:rPr lang="en-IN" sz="2400" b="1" dirty="0">
                <a:latin typeface="Times New Roman" pitchFamily="18" charset="0"/>
                <a:ea typeface="Cambria Math" panose="02040503050406030204" pitchFamily="18" charset="0"/>
                <a:cs typeface="Times New Roman" pitchFamily="18" charset="0"/>
              </a:rPr>
              <a:t>Malware can do</a:t>
            </a:r>
          </a:p>
          <a:p>
            <a:pPr lvl="1" indent="-342900">
              <a:buFont typeface="Wingdings" panose="05000000000000000000" pitchFamily="2" charset="2"/>
              <a:buChar char="§"/>
            </a:pPr>
            <a:r>
              <a:rPr lang="en-US" sz="2000" dirty="0"/>
              <a:t>allow cybercriminals to get into other people’s computers without their permission</a:t>
            </a:r>
          </a:p>
          <a:p>
            <a:pPr lvl="1" indent="-342900">
              <a:buFont typeface="Wingdings" panose="05000000000000000000" pitchFamily="2" charset="2"/>
              <a:buChar char="§"/>
            </a:pPr>
            <a:r>
              <a:rPr lang="en-IN" sz="2000" dirty="0">
                <a:latin typeface="Times New Roman" pitchFamily="18" charset="0"/>
                <a:ea typeface="Cambria Math" panose="02040503050406030204" pitchFamily="18" charset="0"/>
                <a:cs typeface="Times New Roman" pitchFamily="18" charset="0"/>
              </a:rPr>
              <a:t>steal personal information</a:t>
            </a:r>
          </a:p>
          <a:p>
            <a:pPr lvl="1" indent="-342900">
              <a:buFont typeface="Wingdings" panose="05000000000000000000" pitchFamily="2" charset="2"/>
              <a:buChar char="§"/>
            </a:pPr>
            <a:r>
              <a:rPr lang="en-IN" sz="2000" dirty="0">
                <a:latin typeface="Times New Roman" pitchFamily="18" charset="0"/>
                <a:ea typeface="Cambria Math" panose="02040503050406030204" pitchFamily="18" charset="0"/>
                <a:cs typeface="Times New Roman" pitchFamily="18" charset="0"/>
              </a:rPr>
              <a:t>delete files</a:t>
            </a:r>
          </a:p>
          <a:p>
            <a:pPr lvl="1" indent="-342900">
              <a:buFont typeface="Wingdings" panose="05000000000000000000" pitchFamily="2" charset="2"/>
              <a:buChar char="§"/>
            </a:pPr>
            <a:r>
              <a:rPr lang="en-IN" sz="2000" dirty="0">
                <a:latin typeface="Times New Roman" pitchFamily="18" charset="0"/>
                <a:ea typeface="Cambria Math" panose="02040503050406030204" pitchFamily="18" charset="0"/>
                <a:cs typeface="Times New Roman" pitchFamily="18" charset="0"/>
              </a:rPr>
              <a:t>steal software serial numbers</a:t>
            </a:r>
          </a:p>
          <a:p>
            <a:pPr>
              <a:buFont typeface="Wingdings" pitchFamily="2" charset="2"/>
              <a:buChar char="Ø"/>
            </a:pPr>
            <a:r>
              <a:rPr lang="en-US" sz="2400" dirty="0"/>
              <a:t>According to AV-Test in March 2017,the total number of malwares is increasing exponentially since 2008.</a:t>
            </a:r>
          </a:p>
          <a:p>
            <a:pPr>
              <a:buFont typeface="Wingdings" pitchFamily="2" charset="2"/>
              <a:buChar char="Ø"/>
            </a:pPr>
            <a:r>
              <a:rPr lang="en-US" sz="2400" dirty="0"/>
              <a:t> Due to such increasing ,it is necessary to detect these files before they harm</a:t>
            </a:r>
          </a:p>
        </p:txBody>
      </p:sp>
      <p:sp>
        <p:nvSpPr>
          <p:cNvPr id="4" name="Title 5"/>
          <p:cNvSpPr txBox="1">
            <a:spLocks/>
          </p:cNvSpPr>
          <p:nvPr/>
        </p:nvSpPr>
        <p:spPr bwMode="auto">
          <a:xfrm>
            <a:off x="0" y="228600"/>
            <a:ext cx="9144000" cy="533400"/>
          </a:xfrm>
          <a:prstGeom prst="round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normAutofit fontScale="97500" lnSpcReduction="10000"/>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800" b="1" noProof="0" dirty="0">
                <a:solidFill>
                  <a:srgbClr val="002060"/>
                </a:solidFill>
              </a:rPr>
              <a:t>Malware</a:t>
            </a:r>
            <a:endParaRPr kumimoji="0" lang="en-US" sz="2800" b="1" i="0" u="none" strike="noStrike" kern="1200" cap="none" spc="0" normalizeH="0" baseline="0" noProof="0" dirty="0">
              <a:ln>
                <a:noFill/>
              </a:ln>
              <a:solidFill>
                <a:srgbClr val="002060"/>
              </a:solidFill>
              <a:effectLst/>
              <a:uLnTx/>
              <a:uFillTx/>
              <a:latin typeface="+mn-lt"/>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914400"/>
            <a:ext cx="2677042" cy="17526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7678" y="1"/>
            <a:ext cx="6858000" cy="56560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Attack Trees</a:t>
            </a: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60</a:t>
            </a:fld>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228600" y="685800"/>
            <a:ext cx="8686800" cy="5073190"/>
          </a:xfrm>
        </p:spPr>
        <p:txBody>
          <a:bodyPr>
            <a:noAutofit/>
          </a:bodyPr>
          <a:lstStyle/>
          <a:p>
            <a:pPr marL="457200" indent="-457200" algn="just">
              <a:buFont typeface="Wingdings" pitchFamily="2" charset="2"/>
              <a:buChar char="Ø"/>
            </a:pPr>
            <a:r>
              <a:rPr lang="en-US" altLang="en-US" sz="2500" dirty="0">
                <a:solidFill>
                  <a:schemeClr val="tx1"/>
                </a:solidFill>
                <a:latin typeface="Times New Roman" panose="02020603050405020304" pitchFamily="18" charset="0"/>
                <a:cs typeface="Times New Roman" panose="02020603050405020304" pitchFamily="18" charset="0"/>
              </a:rPr>
              <a:t>Security analysts can use the attack tree to document security attacks in a structured form that reveals key vulnerabilities.</a:t>
            </a:r>
          </a:p>
          <a:p>
            <a:pPr marL="457200" indent="-457200" algn="just">
              <a:buFont typeface="Wingdings" pitchFamily="2" charset="2"/>
              <a:buChar char="Ø"/>
            </a:pPr>
            <a:r>
              <a:rPr lang="en-US" altLang="en-US" sz="2500" dirty="0">
                <a:solidFill>
                  <a:schemeClr val="tx1"/>
                </a:solidFill>
                <a:latin typeface="Times New Roman" panose="02020603050405020304" pitchFamily="18" charset="0"/>
                <a:cs typeface="Times New Roman" panose="02020603050405020304" pitchFamily="18" charset="0"/>
              </a:rPr>
              <a:t>The attack tree can guide both the design of systems and applications, and the choice and strength of countermeasures.</a:t>
            </a:r>
          </a:p>
          <a:p>
            <a:pPr marL="457200" indent="-457200" algn="just">
              <a:buFont typeface="Wingdings" pitchFamily="2" charset="2"/>
              <a:buChar char="Ø"/>
            </a:pPr>
            <a:r>
              <a:rPr lang="en-US" altLang="en-US" sz="2500" dirty="0">
                <a:solidFill>
                  <a:schemeClr val="tx1"/>
                </a:solidFill>
                <a:latin typeface="Times New Roman" panose="02020603050405020304" pitchFamily="18" charset="0"/>
                <a:cs typeface="Times New Roman" panose="02020603050405020304" pitchFamily="18" charset="0"/>
              </a:rPr>
              <a:t>An example of an attack tree analysis for an Internet banking authentication application. The root of the tree is the objective of the attacker, which is to compromise a user’s account. The analysis used to generate the following tree considered the </a:t>
            </a:r>
            <a:r>
              <a:rPr lang="en-US" altLang="en-US" sz="2500" b="1" dirty="0">
                <a:solidFill>
                  <a:srgbClr val="0000FF"/>
                </a:solidFill>
                <a:latin typeface="Times New Roman" panose="02020603050405020304" pitchFamily="18" charset="0"/>
                <a:cs typeface="Times New Roman" panose="02020603050405020304" pitchFamily="18" charset="0"/>
              </a:rPr>
              <a:t>three components</a:t>
            </a:r>
            <a:r>
              <a:rPr lang="en-US" altLang="en-US" sz="2500" dirty="0">
                <a:solidFill>
                  <a:schemeClr val="tx1"/>
                </a:solidFill>
                <a:latin typeface="Times New Roman" panose="02020603050405020304" pitchFamily="18" charset="0"/>
                <a:cs typeface="Times New Roman" panose="02020603050405020304" pitchFamily="18" charset="0"/>
              </a:rPr>
              <a:t> involved in authentication.</a:t>
            </a:r>
          </a:p>
        </p:txBody>
      </p:sp>
    </p:spTree>
    <p:extLst>
      <p:ext uri="{BB962C8B-B14F-4D97-AF65-F5344CB8AC3E}">
        <p14:creationId xmlns:p14="http://schemas.microsoft.com/office/powerpoint/2010/main" val="3557266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304800"/>
            <a:ext cx="6858000" cy="565608"/>
          </a:xfrm>
        </p:spPr>
        <p:txBody>
          <a:bodyPr>
            <a:normAutofit fontScale="90000"/>
          </a:bodyPr>
          <a:lstStyle/>
          <a:p>
            <a:r>
              <a:rPr lang="en-US" altLang="en-US" sz="3300" b="1" dirty="0">
                <a:solidFill>
                  <a:srgbClr val="FF0000"/>
                </a:solidFill>
                <a:latin typeface="Times New Roman" panose="02020603050405020304" pitchFamily="18" charset="0"/>
                <a:cs typeface="Times New Roman" panose="02020603050405020304" pitchFamily="18" charset="0"/>
              </a:rPr>
              <a:t>Attack Trees</a:t>
            </a:r>
            <a:br>
              <a:rPr lang="en-US" altLang="en-US" sz="2800" b="1" dirty="0">
                <a:solidFill>
                  <a:srgbClr val="FF0000"/>
                </a:solidFill>
                <a:latin typeface="Times New Roman" panose="02020603050405020304" pitchFamily="18" charset="0"/>
                <a:cs typeface="Times New Roman" panose="02020603050405020304" pitchFamily="18" charset="0"/>
              </a:rPr>
            </a:b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61</a:t>
            </a:fld>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228600" y="1143000"/>
            <a:ext cx="8534400" cy="4953000"/>
          </a:xfrm>
        </p:spPr>
        <p:txBody>
          <a:bodyPr>
            <a:noAutofit/>
          </a:bodyPr>
          <a:lstStyle/>
          <a:p>
            <a:pPr marL="457200" indent="-457200" algn="just">
              <a:buFont typeface="Wingdings" pitchFamily="2" charset="2"/>
              <a:buChar char="Ø"/>
            </a:pPr>
            <a:r>
              <a:rPr lang="en-US" altLang="en-US" sz="2500" i="1" dirty="0">
                <a:solidFill>
                  <a:srgbClr val="0000FF"/>
                </a:solidFill>
                <a:latin typeface="Times New Roman" panose="02020603050405020304" pitchFamily="18" charset="0"/>
                <a:cs typeface="Times New Roman" panose="02020603050405020304" pitchFamily="18" charset="0"/>
              </a:rPr>
              <a:t>User terminal and user (UT/U)</a:t>
            </a:r>
            <a:r>
              <a:rPr lang="en-US" altLang="en-US" sz="2500" dirty="0">
                <a:solidFill>
                  <a:schemeClr val="tx1"/>
                </a:solidFill>
                <a:latin typeface="Times New Roman" panose="02020603050405020304" pitchFamily="18" charset="0"/>
                <a:cs typeface="Times New Roman" panose="02020603050405020304" pitchFamily="18" charset="0"/>
              </a:rPr>
              <a:t>: These attacks target the user equipment, such as smartcards, password generators, token generators as well as the actions of the user.</a:t>
            </a:r>
          </a:p>
          <a:p>
            <a:pPr marL="457200" indent="-457200" algn="just">
              <a:buFont typeface="Wingdings" pitchFamily="2" charset="2"/>
              <a:buChar char="Ø"/>
            </a:pPr>
            <a:r>
              <a:rPr lang="en-US" altLang="en-US" sz="2500" i="1" dirty="0">
                <a:solidFill>
                  <a:srgbClr val="0000FF"/>
                </a:solidFill>
                <a:latin typeface="Times New Roman" panose="02020603050405020304" pitchFamily="18" charset="0"/>
                <a:cs typeface="Times New Roman" panose="02020603050405020304" pitchFamily="18" charset="0"/>
              </a:rPr>
              <a:t>Communications channel (CC)</a:t>
            </a:r>
            <a:r>
              <a:rPr lang="en-US" altLang="en-US" sz="2500" dirty="0">
                <a:solidFill>
                  <a:schemeClr val="tx1"/>
                </a:solidFill>
                <a:latin typeface="Times New Roman" panose="02020603050405020304" pitchFamily="18" charset="0"/>
                <a:cs typeface="Times New Roman" panose="02020603050405020304" pitchFamily="18" charset="0"/>
              </a:rPr>
              <a:t>: This type of attack focuses on communication links.</a:t>
            </a:r>
          </a:p>
          <a:p>
            <a:pPr marL="457200" indent="-457200" algn="just">
              <a:buFont typeface="Wingdings" pitchFamily="2" charset="2"/>
              <a:buChar char="Ø"/>
            </a:pPr>
            <a:r>
              <a:rPr lang="en-US" altLang="en-US" sz="2500" i="1" dirty="0">
                <a:solidFill>
                  <a:srgbClr val="0000FF"/>
                </a:solidFill>
                <a:latin typeface="Times New Roman" panose="02020603050405020304" pitchFamily="18" charset="0"/>
                <a:cs typeface="Times New Roman" panose="02020603050405020304" pitchFamily="18" charset="0"/>
              </a:rPr>
              <a:t>Internet banking server (IBS)</a:t>
            </a:r>
            <a:r>
              <a:rPr lang="en-US" altLang="en-US" sz="2500" dirty="0">
                <a:solidFill>
                  <a:schemeClr val="tx1"/>
                </a:solidFill>
                <a:latin typeface="Times New Roman" panose="02020603050405020304" pitchFamily="18" charset="0"/>
                <a:cs typeface="Times New Roman" panose="02020603050405020304" pitchFamily="18" charset="0"/>
              </a:rPr>
              <a:t>: These types of attacks are offline attack against the servers that </a:t>
            </a:r>
            <a:r>
              <a:rPr lang="en-US" altLang="en-US" sz="2500" b="1" i="1" dirty="0">
                <a:solidFill>
                  <a:srgbClr val="FF0000"/>
                </a:solidFill>
                <a:latin typeface="Times New Roman" panose="02020603050405020304" pitchFamily="18" charset="0"/>
                <a:cs typeface="Times New Roman" panose="02020603050405020304" pitchFamily="18" charset="0"/>
              </a:rPr>
              <a:t>host the Internet banking application</a:t>
            </a:r>
            <a:r>
              <a:rPr lang="en-US" altLang="en-US" sz="25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8302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7678" y="1"/>
            <a:ext cx="6858000" cy="56560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Attack Trees</a:t>
            </a: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62</a:t>
            </a:fld>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609600" y="609600"/>
            <a:ext cx="8229600" cy="6368590"/>
          </a:xfrm>
        </p:spPr>
        <p:txBody>
          <a:bodyPr>
            <a:noAutofit/>
          </a:bodyPr>
          <a:lstStyle/>
          <a:p>
            <a:pPr algn="just"/>
            <a:r>
              <a:rPr lang="en-US" altLang="en-US" sz="2500" dirty="0">
                <a:solidFill>
                  <a:schemeClr val="tx1"/>
                </a:solidFill>
                <a:latin typeface="Times New Roman" panose="02020603050405020304" pitchFamily="18" charset="0"/>
                <a:cs typeface="Times New Roman" panose="02020603050405020304" pitchFamily="18" charset="0"/>
              </a:rPr>
              <a:t>Five overall attack strategies can be identified, each of which exploits one or more of the </a:t>
            </a:r>
            <a:r>
              <a:rPr lang="en-US" altLang="en-US" sz="2500" i="1" dirty="0">
                <a:solidFill>
                  <a:srgbClr val="0000FF"/>
                </a:solidFill>
                <a:latin typeface="Times New Roman" panose="02020603050405020304" pitchFamily="18" charset="0"/>
                <a:cs typeface="Times New Roman" panose="02020603050405020304" pitchFamily="18" charset="0"/>
              </a:rPr>
              <a:t>three components</a:t>
            </a:r>
            <a:r>
              <a:rPr lang="en-US" altLang="en-US" sz="2500" dirty="0">
                <a:solidFill>
                  <a:schemeClr val="tx1"/>
                </a:solidFill>
                <a:latin typeface="Times New Roman" panose="02020603050405020304" pitchFamily="18" charset="0"/>
                <a:cs typeface="Times New Roman" panose="02020603050405020304" pitchFamily="18" charset="0"/>
              </a:rPr>
              <a:t>. </a:t>
            </a:r>
            <a:r>
              <a:rPr lang="en-US" altLang="en-US" sz="2500" i="1" dirty="0">
                <a:solidFill>
                  <a:srgbClr val="FF0000"/>
                </a:solidFill>
                <a:latin typeface="Times New Roman" panose="02020603050405020304" pitchFamily="18" charset="0"/>
                <a:cs typeface="Times New Roman" panose="02020603050405020304" pitchFamily="18" charset="0"/>
              </a:rPr>
              <a:t>The five strategies</a:t>
            </a:r>
            <a:r>
              <a:rPr lang="en-US" altLang="en-US" sz="2500" dirty="0">
                <a:solidFill>
                  <a:schemeClr val="tx1"/>
                </a:solidFill>
                <a:latin typeface="Times New Roman" panose="02020603050405020304" pitchFamily="18" charset="0"/>
                <a:cs typeface="Times New Roman" panose="02020603050405020304" pitchFamily="18" charset="0"/>
              </a:rPr>
              <a:t> are as follows:</a:t>
            </a:r>
          </a:p>
          <a:p>
            <a:pPr marL="914400" lvl="1" indent="-457200" algn="just">
              <a:buFont typeface="Wingdings" pitchFamily="2" charset="2"/>
              <a:buChar char="Ø"/>
            </a:pPr>
            <a:r>
              <a:rPr lang="en-US" altLang="en-US" sz="2200" b="1" i="1" dirty="0">
                <a:solidFill>
                  <a:schemeClr val="tx1"/>
                </a:solidFill>
                <a:latin typeface="Times New Roman" panose="02020603050405020304" pitchFamily="18" charset="0"/>
                <a:cs typeface="Times New Roman" panose="02020603050405020304" pitchFamily="18" charset="0"/>
              </a:rPr>
              <a:t>User credential compromise</a:t>
            </a:r>
            <a:r>
              <a:rPr lang="en-US" altLang="en-US" sz="2200" dirty="0">
                <a:solidFill>
                  <a:schemeClr val="tx1"/>
                </a:solidFill>
                <a:latin typeface="Times New Roman" panose="02020603050405020304" pitchFamily="18" charset="0"/>
                <a:cs typeface="Times New Roman" panose="02020603050405020304" pitchFamily="18" charset="0"/>
              </a:rPr>
              <a:t>: This strategy can be used against many elements of the attack surface. There are procedural attacks, such as monitoring a user’s action to observe a PIN or other credential, or theft of the user’s token or handwritten notes. An adversary may also compromise token information using a variety of token attack tools, such as hacking the smartcard or using a brute force approach to guess the PIN.</a:t>
            </a:r>
          </a:p>
          <a:p>
            <a:pPr marL="914400" lvl="1" indent="-457200" algn="just">
              <a:buFont typeface="Wingdings" pitchFamily="2" charset="2"/>
              <a:buChar char="Ø"/>
            </a:pPr>
            <a:r>
              <a:rPr lang="en-US" altLang="en-US" sz="2200" b="1" i="1" dirty="0">
                <a:solidFill>
                  <a:schemeClr val="tx1"/>
                </a:solidFill>
                <a:latin typeface="Times New Roman" panose="02020603050405020304" pitchFamily="18" charset="0"/>
                <a:cs typeface="Times New Roman" panose="02020603050405020304" pitchFamily="18" charset="0"/>
              </a:rPr>
              <a:t>Injection of commands</a:t>
            </a:r>
            <a:r>
              <a:rPr lang="en-US" altLang="en-US" sz="2200" dirty="0">
                <a:solidFill>
                  <a:schemeClr val="tx1"/>
                </a:solidFill>
                <a:latin typeface="Times New Roman" panose="02020603050405020304" pitchFamily="18" charset="0"/>
                <a:cs typeface="Times New Roman" panose="02020603050405020304" pitchFamily="18" charset="0"/>
              </a:rPr>
              <a:t>: In this type of attack, the attacker is able to intercept communication between the UT and the IBS. Various schemes can be used to be able to impersonate the valid user and so gain access to the banking system.</a:t>
            </a:r>
          </a:p>
        </p:txBody>
      </p:sp>
    </p:spTree>
    <p:extLst>
      <p:ext uri="{BB962C8B-B14F-4D97-AF65-F5344CB8AC3E}">
        <p14:creationId xmlns:p14="http://schemas.microsoft.com/office/powerpoint/2010/main" val="2027469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0"/>
            <a:ext cx="6858000" cy="56560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Attack Trees</a:t>
            </a: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63</a:t>
            </a:fld>
            <a:endParaRPr lang="en-US" dirty="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a:xfrm>
            <a:off x="76200" y="685800"/>
            <a:ext cx="8382000" cy="5410200"/>
          </a:xfrm>
        </p:spPr>
        <p:txBody>
          <a:bodyPr>
            <a:noAutofit/>
          </a:bodyPr>
          <a:lstStyle/>
          <a:p>
            <a:pPr marL="914400" lvl="1" indent="-457200" algn="l">
              <a:buFont typeface="Wingdings" pitchFamily="2" charset="2"/>
              <a:buChar char="Ø"/>
            </a:pPr>
            <a:r>
              <a:rPr lang="en-US" altLang="en-US" sz="2000" b="1" i="1" dirty="0">
                <a:solidFill>
                  <a:schemeClr val="tx1"/>
                </a:solidFill>
                <a:latin typeface="Times New Roman" panose="02020603050405020304" pitchFamily="18" charset="0"/>
                <a:cs typeface="Times New Roman" panose="02020603050405020304" pitchFamily="18" charset="0"/>
              </a:rPr>
              <a:t>User credential guessing</a:t>
            </a:r>
            <a:r>
              <a:rPr lang="en-US" altLang="en-US" sz="2000" dirty="0">
                <a:solidFill>
                  <a:schemeClr val="tx1"/>
                </a:solidFill>
                <a:latin typeface="Times New Roman" panose="02020603050405020304" pitchFamily="18" charset="0"/>
                <a:cs typeface="Times New Roman" panose="02020603050405020304" pitchFamily="18" charset="0"/>
              </a:rPr>
              <a:t>: It has been observed that brute force attacks against some banking authentication schemes are feasible by sending random usernames and passwords. The attack mechanism is based on distributed zombie personal computers, hosting automated programs for username- or password-based calculation.</a:t>
            </a:r>
          </a:p>
          <a:p>
            <a:pPr marL="914400" lvl="1" indent="-457200" algn="l">
              <a:buFont typeface="Wingdings" pitchFamily="2" charset="2"/>
              <a:buChar char="Ø"/>
            </a:pPr>
            <a:r>
              <a:rPr lang="en-US" altLang="en-US" sz="2000" b="1" i="1" dirty="0">
                <a:solidFill>
                  <a:schemeClr val="tx1"/>
                </a:solidFill>
                <a:latin typeface="Times New Roman" panose="02020603050405020304" pitchFamily="18" charset="0"/>
                <a:cs typeface="Times New Roman" panose="02020603050405020304" pitchFamily="18" charset="0"/>
              </a:rPr>
              <a:t>Security policy violation</a:t>
            </a:r>
            <a:r>
              <a:rPr lang="en-US" altLang="en-US" sz="2000" dirty="0">
                <a:solidFill>
                  <a:schemeClr val="tx1"/>
                </a:solidFill>
                <a:latin typeface="Times New Roman" panose="02020603050405020304" pitchFamily="18" charset="0"/>
                <a:cs typeface="Times New Roman" panose="02020603050405020304" pitchFamily="18" charset="0"/>
              </a:rPr>
              <a:t>: For example, violating the bank’s security policy in combination with weak access control and logging mechanisms, an employee may cause an internal security incident and expose a customer’s account.</a:t>
            </a:r>
          </a:p>
          <a:p>
            <a:pPr marL="914400" lvl="1" indent="-457200" algn="l">
              <a:buFont typeface="Wingdings" pitchFamily="2" charset="2"/>
              <a:buChar char="Ø"/>
            </a:pPr>
            <a:r>
              <a:rPr lang="en-US" altLang="en-US" sz="2000" b="1" i="1" dirty="0">
                <a:solidFill>
                  <a:schemeClr val="tx1"/>
                </a:solidFill>
                <a:latin typeface="Times New Roman" panose="02020603050405020304" pitchFamily="18" charset="0"/>
                <a:cs typeface="Times New Roman" panose="02020603050405020304" pitchFamily="18" charset="0"/>
              </a:rPr>
              <a:t>Use of known authenticated session</a:t>
            </a:r>
            <a:r>
              <a:rPr lang="en-US" altLang="en-US" sz="2000" dirty="0">
                <a:solidFill>
                  <a:schemeClr val="tx1"/>
                </a:solidFill>
                <a:latin typeface="Times New Roman" panose="02020603050405020304" pitchFamily="18" charset="0"/>
                <a:cs typeface="Times New Roman" panose="02020603050405020304" pitchFamily="18" charset="0"/>
              </a:rPr>
              <a:t>: This type of attack persuades or forces the user to connect to the IBS with a preset session ID. Once the user authenticates to the server, the attacker may utilize the known session ID to send packets to the IBS, spoofing the user’s identity.</a:t>
            </a:r>
          </a:p>
        </p:txBody>
      </p:sp>
    </p:spTree>
    <p:extLst>
      <p:ext uri="{BB962C8B-B14F-4D97-AF65-F5344CB8AC3E}">
        <p14:creationId xmlns:p14="http://schemas.microsoft.com/office/powerpoint/2010/main" val="2860978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7678" y="1"/>
            <a:ext cx="6858000" cy="565608"/>
          </a:xfrm>
        </p:spPr>
        <p:txBody>
          <a:bodyPr>
            <a:norm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Example of  Attack Trees</a:t>
            </a:r>
          </a:p>
        </p:txBody>
      </p:sp>
      <p:sp>
        <p:nvSpPr>
          <p:cNvPr id="4" name="Slide Number Placeholder 3"/>
          <p:cNvSpPr>
            <a:spLocks noGrp="1"/>
          </p:cNvSpPr>
          <p:nvPr>
            <p:ph type="sldNum" sz="quarter" idx="12"/>
          </p:nvPr>
        </p:nvSpPr>
        <p:spPr/>
        <p:txBody>
          <a:bodyPr/>
          <a:lstStyle/>
          <a:p>
            <a:fld id="{93FFFD58-87EC-4121-9E6D-6CF43BE9350F}" type="slidenum">
              <a:rPr lang="en-US" smtClean="0">
                <a:latin typeface="Times New Roman" panose="02020603050405020304" pitchFamily="18" charset="0"/>
                <a:cs typeface="Times New Roman" panose="02020603050405020304" pitchFamily="18" charset="0"/>
              </a:rPr>
              <a:t>64</a:t>
            </a:fld>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343320" y="565610"/>
            <a:ext cx="7423608" cy="5917637"/>
          </a:xfrm>
          <a:prstGeom prst="rect">
            <a:avLst/>
          </a:prstGeom>
        </p:spPr>
      </p:pic>
    </p:spTree>
    <p:extLst>
      <p:ext uri="{BB962C8B-B14F-4D97-AF65-F5344CB8AC3E}">
        <p14:creationId xmlns:p14="http://schemas.microsoft.com/office/powerpoint/2010/main" val="1940951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04800" y="457200"/>
            <a:ext cx="8153400" cy="868362"/>
          </a:xfrm>
        </p:spPr>
        <p:txBody>
          <a:bodyPr/>
          <a:lstStyle/>
          <a:p>
            <a:pPr eaLnBrk="1" hangingPunct="1"/>
            <a:r>
              <a:rPr lang="en-US" altLang="en-US" b="1" dirty="0">
                <a:solidFill>
                  <a:schemeClr val="tx2"/>
                </a:solidFill>
              </a:rPr>
              <a:t>Computer security strategy</a:t>
            </a:r>
          </a:p>
        </p:txBody>
      </p:sp>
      <p:sp>
        <p:nvSpPr>
          <p:cNvPr id="3" name="Content Placeholder 2"/>
          <p:cNvSpPr>
            <a:spLocks noGrp="1"/>
          </p:cNvSpPr>
          <p:nvPr>
            <p:ph idx="1"/>
          </p:nvPr>
        </p:nvSpPr>
        <p:spPr>
          <a:xfrm>
            <a:off x="381000" y="1447800"/>
            <a:ext cx="8305800" cy="4876800"/>
          </a:xfrm>
        </p:spPr>
        <p:txBody>
          <a:bodyPr>
            <a:noAutofit/>
          </a:bodyPr>
          <a:lstStyle/>
          <a:p>
            <a:pPr marL="0" indent="0" eaLnBrk="1" hangingPunct="1">
              <a:buNone/>
              <a:defRPr/>
            </a:pPr>
            <a:r>
              <a:rPr lang="en-US" sz="2200" dirty="0"/>
              <a:t>An overall strategy for providing security involves following aspects</a:t>
            </a:r>
          </a:p>
          <a:p>
            <a:pPr lvl="1" eaLnBrk="1" hangingPunct="1">
              <a:buFont typeface="Wingdings" pitchFamily="2" charset="2"/>
              <a:buChar char="Ø"/>
              <a:defRPr/>
            </a:pPr>
            <a:r>
              <a:rPr lang="en-US" sz="2200" b="1" dirty="0"/>
              <a:t>Policy</a:t>
            </a:r>
            <a:r>
              <a:rPr lang="en-US" sz="2200" dirty="0"/>
              <a:t> (specs): what security schemes are supposed to do?</a:t>
            </a:r>
          </a:p>
          <a:p>
            <a:pPr lvl="2" eaLnBrk="1" hangingPunct="1">
              <a:buFont typeface="Wingdings" pitchFamily="2" charset="2"/>
              <a:buChar char="§"/>
              <a:defRPr/>
            </a:pPr>
            <a:r>
              <a:rPr lang="en-US" sz="2200" dirty="0"/>
              <a:t>Assets and their values</a:t>
            </a:r>
          </a:p>
          <a:p>
            <a:pPr lvl="2" eaLnBrk="1" hangingPunct="1">
              <a:buFont typeface="Wingdings" pitchFamily="2" charset="2"/>
              <a:buChar char="§"/>
              <a:defRPr/>
            </a:pPr>
            <a:r>
              <a:rPr lang="en-US" sz="2200" dirty="0"/>
              <a:t>Potential threats</a:t>
            </a:r>
          </a:p>
          <a:p>
            <a:pPr lvl="2" eaLnBrk="1" hangingPunct="1">
              <a:buFont typeface="Wingdings" pitchFamily="2" charset="2"/>
              <a:buChar char="§"/>
              <a:defRPr/>
            </a:pPr>
            <a:r>
              <a:rPr lang="en-US" sz="2200" dirty="0"/>
              <a:t>Ease of use vs security</a:t>
            </a:r>
          </a:p>
          <a:p>
            <a:pPr lvl="2" eaLnBrk="1" hangingPunct="1">
              <a:buFont typeface="Wingdings" pitchFamily="2" charset="2"/>
              <a:buChar char="§"/>
              <a:defRPr/>
            </a:pPr>
            <a:r>
              <a:rPr lang="en-US" sz="2200" dirty="0"/>
              <a:t>Cost of security vs cost of failure/recovery</a:t>
            </a:r>
          </a:p>
          <a:p>
            <a:pPr lvl="1" eaLnBrk="1" hangingPunct="1">
              <a:buFont typeface="Wingdings" pitchFamily="2" charset="2"/>
              <a:buChar char="Ø"/>
              <a:defRPr/>
            </a:pPr>
            <a:r>
              <a:rPr lang="en-US" sz="2200" b="1" dirty="0"/>
              <a:t>Implementation/mechanism</a:t>
            </a:r>
            <a:r>
              <a:rPr lang="en-US" sz="2200" dirty="0"/>
              <a:t>: how to enforce</a:t>
            </a:r>
          </a:p>
          <a:p>
            <a:pPr lvl="2" eaLnBrk="1" hangingPunct="1">
              <a:buFont typeface="Wingdings" pitchFamily="2" charset="2"/>
              <a:buChar char="§"/>
              <a:defRPr/>
            </a:pPr>
            <a:r>
              <a:rPr lang="en-US" sz="2200" dirty="0"/>
              <a:t>Prevention</a:t>
            </a:r>
          </a:p>
          <a:p>
            <a:pPr lvl="2" eaLnBrk="1" hangingPunct="1">
              <a:buFont typeface="Wingdings" pitchFamily="2" charset="2"/>
              <a:buChar char="§"/>
              <a:defRPr/>
            </a:pPr>
            <a:r>
              <a:rPr lang="en-US" sz="2200" dirty="0"/>
              <a:t>Detection</a:t>
            </a:r>
          </a:p>
          <a:p>
            <a:pPr lvl="2" eaLnBrk="1" hangingPunct="1">
              <a:buFont typeface="Wingdings" pitchFamily="2" charset="2"/>
              <a:buChar char="§"/>
              <a:defRPr/>
            </a:pPr>
            <a:r>
              <a:rPr lang="en-US" sz="2200" dirty="0"/>
              <a:t>Response</a:t>
            </a:r>
          </a:p>
          <a:p>
            <a:pPr lvl="2" eaLnBrk="1" hangingPunct="1">
              <a:buFont typeface="Wingdings" pitchFamily="2" charset="2"/>
              <a:buChar char="§"/>
              <a:defRPr/>
            </a:pPr>
            <a:r>
              <a:rPr lang="en-US" sz="2200" dirty="0"/>
              <a:t>Recovery</a:t>
            </a:r>
          </a:p>
          <a:p>
            <a:pPr lvl="1" eaLnBrk="1" hangingPunct="1">
              <a:buFont typeface="Wingdings" pitchFamily="2" charset="2"/>
              <a:buChar char="Ø"/>
              <a:defRPr/>
            </a:pPr>
            <a:r>
              <a:rPr lang="en-US" sz="2200" b="1" dirty="0"/>
              <a:t>Correctness/assurance</a:t>
            </a:r>
            <a:r>
              <a:rPr lang="en-US" sz="2200" dirty="0"/>
              <a:t>: does it really work (validation/review)?</a:t>
            </a:r>
          </a:p>
        </p:txBody>
      </p:sp>
    </p:spTree>
    <p:extLst>
      <p:ext uri="{BB962C8B-B14F-4D97-AF65-F5344CB8AC3E}">
        <p14:creationId xmlns:p14="http://schemas.microsoft.com/office/powerpoint/2010/main" val="612484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001000" cy="868362"/>
          </a:xfrm>
        </p:spPr>
        <p:txBody>
          <a:bodyPr/>
          <a:lstStyle/>
          <a:p>
            <a:r>
              <a:rPr lang="en-US" dirty="0">
                <a:solidFill>
                  <a:schemeClr val="tx2"/>
                </a:solidFill>
              </a:rPr>
              <a:t>Security Policy</a:t>
            </a:r>
          </a:p>
        </p:txBody>
      </p:sp>
      <p:sp>
        <p:nvSpPr>
          <p:cNvPr id="3" name="Content Placeholder 2"/>
          <p:cNvSpPr>
            <a:spLocks noGrp="1"/>
          </p:cNvSpPr>
          <p:nvPr>
            <p:ph idx="1"/>
          </p:nvPr>
        </p:nvSpPr>
        <p:spPr/>
        <p:txBody>
          <a:bodyPr>
            <a:normAutofit/>
          </a:bodyPr>
          <a:lstStyle/>
          <a:p>
            <a:pPr marL="0" indent="0">
              <a:buNone/>
            </a:pPr>
            <a:r>
              <a:rPr lang="en-US" sz="2200" dirty="0"/>
              <a:t>A security policy is a formal set of rules and practices that specify or govern how a system or organization provides security services to protect sensitive and critical system resources. In developing a security policy, a security manager needs to consider the following factors:</a:t>
            </a:r>
          </a:p>
          <a:p>
            <a:pPr marL="685800" lvl="1">
              <a:buFont typeface="Wingdings" pitchFamily="2" charset="2"/>
              <a:buChar char="Ø"/>
            </a:pPr>
            <a:r>
              <a:rPr lang="en-US" sz="1800" dirty="0"/>
              <a:t>The value of the assets being protected</a:t>
            </a:r>
          </a:p>
          <a:p>
            <a:pPr marL="685800" lvl="1">
              <a:buFont typeface="Wingdings" pitchFamily="2" charset="2"/>
              <a:buChar char="Ø"/>
            </a:pPr>
            <a:r>
              <a:rPr lang="en-US" sz="1800" dirty="0"/>
              <a:t>The vulnerabilities of the system</a:t>
            </a:r>
          </a:p>
          <a:p>
            <a:pPr marL="685800" lvl="1">
              <a:buFont typeface="Wingdings" pitchFamily="2" charset="2"/>
              <a:buChar char="Ø"/>
            </a:pPr>
            <a:r>
              <a:rPr lang="en-US" sz="1800" dirty="0"/>
              <a:t>Potential threats and the likelihood of attacks</a:t>
            </a:r>
          </a:p>
          <a:p>
            <a:pPr marL="400050" lvl="1" indent="0">
              <a:buNone/>
            </a:pPr>
            <a:r>
              <a:rPr lang="en-US" sz="1800" dirty="0"/>
              <a:t>Further the manager must consider following tradeoff</a:t>
            </a:r>
          </a:p>
          <a:p>
            <a:pPr lvl="2">
              <a:buFont typeface="Wingdings" pitchFamily="2" charset="2"/>
              <a:buChar char="q"/>
              <a:defRPr/>
            </a:pPr>
            <a:r>
              <a:rPr lang="en-US" sz="2200" dirty="0"/>
              <a:t>Ease of use vs security: Almost all security measures have some cost in terms of usability. </a:t>
            </a:r>
          </a:p>
          <a:p>
            <a:pPr lvl="2">
              <a:buFont typeface="Wingdings" pitchFamily="2" charset="2"/>
              <a:buChar char="q"/>
              <a:defRPr/>
            </a:pPr>
            <a:r>
              <a:rPr lang="en-US" sz="2200" dirty="0"/>
              <a:t>Cost of security vs cost </a:t>
            </a:r>
            <a:r>
              <a:rPr lang="en-US" sz="2200"/>
              <a:t>of failure/recovery: </a:t>
            </a:r>
            <a:endParaRPr lang="en-US" sz="2200" dirty="0"/>
          </a:p>
          <a:p>
            <a:pPr marL="400050" lvl="1" indent="0">
              <a:buNone/>
            </a:pPr>
            <a:endParaRPr lang="en-US" sz="1800" dirty="0"/>
          </a:p>
          <a:p>
            <a:pPr marL="400050" lvl="1" indent="0">
              <a:buNone/>
            </a:pPr>
            <a:endParaRPr lang="en-US" sz="1800" dirty="0"/>
          </a:p>
        </p:txBody>
      </p:sp>
    </p:spTree>
    <p:extLst>
      <p:ext uri="{BB962C8B-B14F-4D97-AF65-F5344CB8AC3E}">
        <p14:creationId xmlns:p14="http://schemas.microsoft.com/office/powerpoint/2010/main" val="3254833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2"/>
                </a:solidFill>
              </a:rPr>
              <a:t>Security Implementation/Mechanism</a:t>
            </a:r>
          </a:p>
        </p:txBody>
      </p:sp>
      <p:sp>
        <p:nvSpPr>
          <p:cNvPr id="3" name="Content Placeholder 2"/>
          <p:cNvSpPr>
            <a:spLocks noGrp="1"/>
          </p:cNvSpPr>
          <p:nvPr>
            <p:ph idx="1"/>
          </p:nvPr>
        </p:nvSpPr>
        <p:spPr>
          <a:xfrm>
            <a:off x="457200" y="1600200"/>
            <a:ext cx="8229600" cy="4525963"/>
          </a:xfrm>
        </p:spPr>
        <p:txBody>
          <a:bodyPr>
            <a:normAutofit fontScale="92500" lnSpcReduction="20000"/>
          </a:bodyPr>
          <a:lstStyle/>
          <a:p>
            <a:pPr marL="457200" lvl="1" indent="0">
              <a:buNone/>
              <a:defRPr/>
            </a:pPr>
            <a:r>
              <a:rPr lang="en-US" sz="2900" dirty="0"/>
              <a:t>It involves how to enforce</a:t>
            </a:r>
          </a:p>
          <a:p>
            <a:pPr lvl="1">
              <a:buFont typeface="Wingdings" pitchFamily="2" charset="2"/>
              <a:buChar char="Ø"/>
            </a:pPr>
            <a:r>
              <a:rPr lang="en-US" sz="2500" b="1" dirty="0"/>
              <a:t>Prevention: </a:t>
            </a:r>
            <a:r>
              <a:rPr lang="en-US" sz="2500" dirty="0"/>
              <a:t>An ideal security scheme is one in which no attack is successful. Although this is not always feasible, there are many threats where prevention is a reasonable goal.</a:t>
            </a:r>
          </a:p>
          <a:p>
            <a:pPr lvl="1">
              <a:buFont typeface="Wingdings" pitchFamily="2" charset="2"/>
              <a:buChar char="Ø"/>
            </a:pPr>
            <a:r>
              <a:rPr lang="en-US" sz="2500" b="1" dirty="0"/>
              <a:t>Detection: </a:t>
            </a:r>
            <a:r>
              <a:rPr lang="en-US" sz="2500" dirty="0"/>
              <a:t>In some cases, absolute protection is not possible, but it is practical to detect security attacks.</a:t>
            </a:r>
          </a:p>
          <a:p>
            <a:pPr lvl="1">
              <a:buFont typeface="Wingdings" pitchFamily="2" charset="2"/>
              <a:buChar char="Ø"/>
            </a:pPr>
            <a:r>
              <a:rPr lang="en-US" sz="2500" b="1" dirty="0"/>
              <a:t>Response: </a:t>
            </a:r>
            <a:r>
              <a:rPr lang="en-US" sz="2500" dirty="0"/>
              <a:t>If security mechanisms detect an ongoing attack, such as a denial of service attack, the system may be able to respond in such a way that the attack must be stopped and further </a:t>
            </a:r>
            <a:r>
              <a:rPr lang="en-US" sz="2500"/>
              <a:t>damage should be </a:t>
            </a:r>
            <a:r>
              <a:rPr lang="en-US" sz="2500" dirty="0"/>
              <a:t>avoided.</a:t>
            </a:r>
          </a:p>
          <a:p>
            <a:pPr lvl="1">
              <a:buFont typeface="Wingdings" pitchFamily="2" charset="2"/>
              <a:buChar char="Ø"/>
            </a:pPr>
            <a:r>
              <a:rPr lang="en-US" sz="2500" b="1" dirty="0"/>
              <a:t>Recovery: </a:t>
            </a:r>
            <a:r>
              <a:rPr lang="en-US" sz="2500" dirty="0"/>
              <a:t>An example of recovery is the use of backup systems, so that if data integrity is compromised, a prior, correct copy of the data can be reloaded.</a:t>
            </a:r>
          </a:p>
          <a:p>
            <a:pPr lvl="1" indent="-342900">
              <a:buFont typeface="Wingdings" pitchFamily="2" charset="2"/>
              <a:buChar char="Ø"/>
            </a:pPr>
            <a:endParaRPr lang="en-US" sz="2500" dirty="0"/>
          </a:p>
        </p:txBody>
      </p:sp>
    </p:spTree>
    <p:extLst>
      <p:ext uri="{BB962C8B-B14F-4D97-AF65-F5344CB8AC3E}">
        <p14:creationId xmlns:p14="http://schemas.microsoft.com/office/powerpoint/2010/main" val="24961388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solidFill>
              </a:rPr>
              <a:t>Assurance and Evaluation</a:t>
            </a:r>
          </a:p>
        </p:txBody>
      </p:sp>
      <p:sp>
        <p:nvSpPr>
          <p:cNvPr id="3" name="Content Placeholder 2"/>
          <p:cNvSpPr>
            <a:spLocks noGrp="1"/>
          </p:cNvSpPr>
          <p:nvPr>
            <p:ph idx="1"/>
          </p:nvPr>
        </p:nvSpPr>
        <p:spPr>
          <a:xfrm>
            <a:off x="457200" y="1600200"/>
            <a:ext cx="8229600" cy="4525963"/>
          </a:xfrm>
        </p:spPr>
        <p:txBody>
          <a:bodyPr>
            <a:normAutofit lnSpcReduction="10000"/>
          </a:bodyPr>
          <a:lstStyle/>
          <a:p>
            <a:pPr marL="457200" lvl="1" indent="0">
              <a:buNone/>
              <a:defRPr/>
            </a:pPr>
            <a:r>
              <a:rPr lang="en-US" sz="2200" dirty="0"/>
              <a:t>It involves  two things</a:t>
            </a:r>
          </a:p>
          <a:p>
            <a:pPr marL="457200" lvl="1" indent="0">
              <a:buNone/>
              <a:defRPr/>
            </a:pPr>
            <a:r>
              <a:rPr lang="en-US" sz="2400" b="1" dirty="0"/>
              <a:t>Assurance: </a:t>
            </a:r>
            <a:r>
              <a:rPr lang="en-US" sz="2400" dirty="0"/>
              <a:t>Assurance is expressed as a degree of confidence, not in terms of a formal proof that a design or implementation is correct.  Thus, assurance deals with the questions, “Does the security system design meet its requirements?” and “Does the security system implementation meet its specifications?”</a:t>
            </a:r>
          </a:p>
          <a:p>
            <a:pPr marL="457200" lvl="1" indent="0">
              <a:buNone/>
              <a:defRPr/>
            </a:pPr>
            <a:endParaRPr lang="en-US" sz="2400" dirty="0"/>
          </a:p>
          <a:p>
            <a:pPr marL="457200" lvl="1" indent="0">
              <a:buNone/>
              <a:defRPr/>
            </a:pPr>
            <a:r>
              <a:rPr lang="en-US" sz="2400" b="1" dirty="0"/>
              <a:t>Evaluation </a:t>
            </a:r>
            <a:r>
              <a:rPr lang="en-US" sz="2400" dirty="0"/>
              <a:t>is the process of examining a computer product or system with respect to certain criteria. Evaluation involves testing and may also involve formal analytic or mathematical techniques.</a:t>
            </a:r>
          </a:p>
        </p:txBody>
      </p:sp>
    </p:spTree>
    <p:extLst>
      <p:ext uri="{BB962C8B-B14F-4D97-AF65-F5344CB8AC3E}">
        <p14:creationId xmlns:p14="http://schemas.microsoft.com/office/powerpoint/2010/main" val="237759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CA1322DB-4E6E-4320-BEBF-48E568B21A3C}" type="slidenum">
              <a:rPr lang="en-US" smtClean="0"/>
              <a:pPr>
                <a:defRPr/>
              </a:pPr>
              <a:t>69</a:t>
            </a:fld>
            <a:endParaRPr lang="en-US"/>
          </a:p>
        </p:txBody>
      </p:sp>
      <p:pic>
        <p:nvPicPr>
          <p:cNvPr id="3" name="Picture 2" descr="thank-you-from-christian-vision-alliance.jpg"/>
          <p:cNvPicPr>
            <a:picLocks noChangeAspect="1"/>
          </p:cNvPicPr>
          <p:nvPr/>
        </p:nvPicPr>
        <p:blipFill>
          <a:blip r:embed="rId2" cstate="print"/>
          <a:stretch>
            <a:fillRect/>
          </a:stretch>
        </p:blipFill>
        <p:spPr>
          <a:xfrm>
            <a:off x="381000" y="1295400"/>
            <a:ext cx="7797018" cy="4366330"/>
          </a:xfrm>
          <a:prstGeom prst="rect">
            <a:avLst/>
          </a:prstGeom>
        </p:spPr>
      </p:pic>
    </p:spTree>
    <p:extLst>
      <p:ext uri="{BB962C8B-B14F-4D97-AF65-F5344CB8AC3E}">
        <p14:creationId xmlns:p14="http://schemas.microsoft.com/office/powerpoint/2010/main" val="2208068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normAutofit/>
          </a:bodyPr>
          <a:lstStyle/>
          <a:p>
            <a:r>
              <a:rPr lang="en-US" sz="2000" dirty="0"/>
              <a:t>In a phishing attack, an attacker may send you an email that appears to be from someone you trust, like your boss or a company you do business with. The email will seem legitimate, and it will have some urgency to it (e.g. fraudulent activity has been detected on your account). In the email, there will be an attachment to open or a link to click. Upon opening the malicious attachment, you’ll thereby install malware in your computer. If you click the link, it may send you to a legitimate-looking website that asks for you to log in to access an important file—except the website is actually a trap used to capture your credentials when you try to log 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1" y="4572042"/>
            <a:ext cx="3609974" cy="2000249"/>
          </a:xfrm>
          <a:prstGeom prst="rect">
            <a:avLst/>
          </a:prstGeom>
        </p:spPr>
      </p:pic>
    </p:spTree>
    <p:extLst>
      <p:ext uri="{BB962C8B-B14F-4D97-AF65-F5344CB8AC3E}">
        <p14:creationId xmlns:p14="http://schemas.microsoft.com/office/powerpoint/2010/main" val="1596847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772400" cy="784225"/>
          </a:xfrm>
        </p:spPr>
        <p:txBody>
          <a:bodyPr>
            <a:normAutofit fontScale="90000"/>
          </a:bodyPr>
          <a:lstStyle/>
          <a:p>
            <a:r>
              <a:rPr lang="en-US" sz="5300" dirty="0"/>
              <a:t>Introduction to Cyber Security</a:t>
            </a:r>
            <a:br>
              <a:rPr lang="en-US" dirty="0"/>
            </a:br>
            <a:br>
              <a:rPr lang="en-US" dirty="0"/>
            </a:br>
            <a:endParaRPr lang="en-US" dirty="0"/>
          </a:p>
        </p:txBody>
      </p:sp>
      <p:sp>
        <p:nvSpPr>
          <p:cNvPr id="3" name="Content Placeholder 2">
            <a:extLst>
              <a:ext uri="{FF2B5EF4-FFF2-40B4-BE49-F238E27FC236}">
                <a16:creationId xmlns:a16="http://schemas.microsoft.com/office/drawing/2014/main" id="{E3A0CC3C-16CA-0B2B-D244-409CB57F0311}"/>
              </a:ext>
            </a:extLst>
          </p:cNvPr>
          <p:cNvSpPr txBox="1">
            <a:spLocks/>
          </p:cNvSpPr>
          <p:nvPr/>
        </p:nvSpPr>
        <p:spPr>
          <a:xfrm>
            <a:off x="457200" y="2362200"/>
            <a:ext cx="8229600" cy="16764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000" dirty="0">
                <a:solidFill>
                  <a:schemeClr val="tx1"/>
                </a:solidFill>
              </a:rPr>
              <a:t>Module 2</a:t>
            </a:r>
          </a:p>
          <a:p>
            <a:r>
              <a:rPr lang="en-US" sz="4000" b="1" dirty="0">
                <a:solidFill>
                  <a:schemeClr val="tx1"/>
                </a:solidFill>
              </a:rPr>
              <a:t>Security Layers</a:t>
            </a:r>
            <a:endParaRPr lang="en-US" sz="2400" b="1" dirty="0">
              <a:solidFill>
                <a:schemeClr val="tx1"/>
              </a:solidFill>
            </a:endParaRPr>
          </a:p>
          <a:p>
            <a:endParaRPr lang="en-US" dirty="0">
              <a:solidFill>
                <a:schemeClr val="tx1"/>
              </a:solidFill>
            </a:endParaRPr>
          </a:p>
          <a:p>
            <a:endParaRPr lang="en-US"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4065544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1A302-427B-4381-A919-BF743286DBA5}"/>
              </a:ext>
            </a:extLst>
          </p:cNvPr>
          <p:cNvSpPr>
            <a:spLocks noGrp="1"/>
          </p:cNvSpPr>
          <p:nvPr>
            <p:ph type="title"/>
          </p:nvPr>
        </p:nvSpPr>
        <p:spPr/>
        <p:txBody>
          <a:bodyPr/>
          <a:lstStyle/>
          <a:p>
            <a:r>
              <a:rPr lang="en-US" dirty="0"/>
              <a:t>Topics</a:t>
            </a:r>
            <a:endParaRPr lang="en-IN" dirty="0"/>
          </a:p>
        </p:txBody>
      </p:sp>
      <p:sp>
        <p:nvSpPr>
          <p:cNvPr id="3" name="Content Placeholder 2">
            <a:extLst>
              <a:ext uri="{FF2B5EF4-FFF2-40B4-BE49-F238E27FC236}">
                <a16:creationId xmlns:a16="http://schemas.microsoft.com/office/drawing/2014/main" id="{5D57FFD3-4A1E-4885-9BA0-797556B60814}"/>
              </a:ext>
            </a:extLst>
          </p:cNvPr>
          <p:cNvSpPr>
            <a:spLocks noGrp="1"/>
          </p:cNvSpPr>
          <p:nvPr>
            <p:ph idx="1"/>
          </p:nvPr>
        </p:nvSpPr>
        <p:spPr/>
        <p:txBody>
          <a:bodyPr>
            <a:normAutofit/>
          </a:bodyPr>
          <a:lstStyle/>
          <a:p>
            <a:r>
              <a:rPr lang="en-US" sz="2400" dirty="0"/>
              <a:t>Human factors in cyber security, </a:t>
            </a:r>
          </a:p>
          <a:p>
            <a:r>
              <a:rPr lang="en-US" sz="2400" dirty="0"/>
              <a:t>Perimeter Security</a:t>
            </a:r>
          </a:p>
          <a:p>
            <a:r>
              <a:rPr lang="en-US" sz="2400" dirty="0"/>
              <a:t>Network Security</a:t>
            </a:r>
          </a:p>
          <a:p>
            <a:r>
              <a:rPr lang="en-US" sz="2400" dirty="0"/>
              <a:t>Endpoint Security</a:t>
            </a:r>
          </a:p>
          <a:p>
            <a:r>
              <a:rPr lang="en-US" sz="2400" dirty="0"/>
              <a:t>Application Security</a:t>
            </a:r>
          </a:p>
          <a:p>
            <a:r>
              <a:rPr lang="en-US" sz="2400" dirty="0"/>
              <a:t>Data Security</a:t>
            </a:r>
          </a:p>
          <a:p>
            <a:r>
              <a:rPr lang="en-IN" sz="2400" dirty="0"/>
              <a:t>Privacy.</a:t>
            </a:r>
          </a:p>
        </p:txBody>
      </p:sp>
    </p:spTree>
    <p:extLst>
      <p:ext uri="{BB962C8B-B14F-4D97-AF65-F5344CB8AC3E}">
        <p14:creationId xmlns:p14="http://schemas.microsoft.com/office/powerpoint/2010/main" val="2224313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0CA4-6949-424F-BCA4-0E96BF7B441B}"/>
              </a:ext>
            </a:extLst>
          </p:cNvPr>
          <p:cNvSpPr>
            <a:spLocks noGrp="1"/>
          </p:cNvSpPr>
          <p:nvPr>
            <p:ph type="title"/>
          </p:nvPr>
        </p:nvSpPr>
        <p:spPr>
          <a:xfrm>
            <a:off x="457200" y="457200"/>
            <a:ext cx="8229600" cy="715962"/>
          </a:xfrm>
        </p:spPr>
        <p:txBody>
          <a:bodyPr>
            <a:normAutofit fontScale="90000"/>
          </a:bodyPr>
          <a:lstStyle/>
          <a:p>
            <a:r>
              <a:rPr lang="en-US" dirty="0"/>
              <a:t>Introduction</a:t>
            </a:r>
            <a:endParaRPr lang="en-IN" dirty="0"/>
          </a:p>
        </p:txBody>
      </p:sp>
      <p:sp>
        <p:nvSpPr>
          <p:cNvPr id="3" name="Content Placeholder 2">
            <a:extLst>
              <a:ext uri="{FF2B5EF4-FFF2-40B4-BE49-F238E27FC236}">
                <a16:creationId xmlns:a16="http://schemas.microsoft.com/office/drawing/2014/main" id="{632C8A18-2E5C-48AF-8DE3-6C60716B9AE1}"/>
              </a:ext>
            </a:extLst>
          </p:cNvPr>
          <p:cNvSpPr>
            <a:spLocks noGrp="1"/>
          </p:cNvSpPr>
          <p:nvPr>
            <p:ph idx="1"/>
          </p:nvPr>
        </p:nvSpPr>
        <p:spPr>
          <a:xfrm>
            <a:off x="457200" y="1524000"/>
            <a:ext cx="8229600" cy="4876800"/>
          </a:xfrm>
        </p:spPr>
        <p:txBody>
          <a:bodyPr>
            <a:normAutofit/>
          </a:bodyPr>
          <a:lstStyle/>
          <a:p>
            <a:pPr algn="just"/>
            <a:r>
              <a:rPr lang="en-US" sz="2400" b="0" i="0" u="none" strike="noStrike" baseline="0" dirty="0">
                <a:solidFill>
                  <a:srgbClr val="000000"/>
                </a:solidFill>
              </a:rPr>
              <a:t>Increased frequency of high-profile breaches</a:t>
            </a:r>
          </a:p>
          <a:p>
            <a:pPr lvl="1" algn="just"/>
            <a:r>
              <a:rPr lang="en-US" sz="2000" dirty="0">
                <a:solidFill>
                  <a:srgbClr val="000000"/>
                </a:solidFill>
              </a:rPr>
              <a:t>Enormous pressure on IT departments</a:t>
            </a:r>
            <a:endParaRPr lang="en-US" sz="2000" b="0" i="0" u="none" strike="noStrike" baseline="0" dirty="0">
              <a:solidFill>
                <a:srgbClr val="000000"/>
              </a:solidFill>
            </a:endParaRPr>
          </a:p>
          <a:p>
            <a:pPr algn="just"/>
            <a:r>
              <a:rPr lang="en-US" sz="2400" dirty="0">
                <a:solidFill>
                  <a:srgbClr val="000000"/>
                </a:solidFill>
              </a:rPr>
              <a:t>Improving confidence in one’s IT security requires</a:t>
            </a:r>
          </a:p>
          <a:p>
            <a:pPr lvl="1" algn="just"/>
            <a:r>
              <a:rPr lang="en-US" sz="2000" dirty="0">
                <a:solidFill>
                  <a:srgbClr val="000000"/>
                </a:solidFill>
              </a:rPr>
              <a:t>solid understanding of all potential vulnerabilities </a:t>
            </a:r>
          </a:p>
          <a:p>
            <a:pPr lvl="1" algn="just"/>
            <a:r>
              <a:rPr lang="en-US" sz="2000" dirty="0">
                <a:solidFill>
                  <a:srgbClr val="000000"/>
                </a:solidFill>
              </a:rPr>
              <a:t>Solid understanding of most effective best practices</a:t>
            </a:r>
          </a:p>
          <a:p>
            <a:pPr algn="just"/>
            <a:r>
              <a:rPr lang="en-US" sz="2400" dirty="0">
                <a:solidFill>
                  <a:srgbClr val="000000"/>
                </a:solidFill>
              </a:rPr>
              <a:t>Keeping your business protected against cyber attacks</a:t>
            </a:r>
          </a:p>
          <a:p>
            <a:pPr lvl="1" algn="just"/>
            <a:r>
              <a:rPr lang="en-US" sz="2000" dirty="0">
                <a:solidFill>
                  <a:srgbClr val="000000"/>
                </a:solidFill>
              </a:rPr>
              <a:t>A big challenge</a:t>
            </a:r>
          </a:p>
          <a:p>
            <a:pPr lvl="1" algn="just"/>
            <a:r>
              <a:rPr lang="en-US" sz="2400" dirty="0">
                <a:solidFill>
                  <a:srgbClr val="000000"/>
                </a:solidFill>
              </a:rPr>
              <a:t>However, risk can be minimized using Layered Security Approach </a:t>
            </a:r>
            <a:endParaRPr lang="en-IN" sz="2400" dirty="0">
              <a:solidFill>
                <a:srgbClr val="000000"/>
              </a:solidFill>
            </a:endParaRPr>
          </a:p>
        </p:txBody>
      </p:sp>
    </p:spTree>
    <p:extLst>
      <p:ext uri="{BB962C8B-B14F-4D97-AF65-F5344CB8AC3E}">
        <p14:creationId xmlns:p14="http://schemas.microsoft.com/office/powerpoint/2010/main" val="5465753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F5EC8-1372-4769-A6C5-69BD1DD62155}"/>
              </a:ext>
            </a:extLst>
          </p:cNvPr>
          <p:cNvSpPr>
            <a:spLocks noGrp="1"/>
          </p:cNvSpPr>
          <p:nvPr>
            <p:ph type="title"/>
          </p:nvPr>
        </p:nvSpPr>
        <p:spPr>
          <a:xfrm>
            <a:off x="457200" y="274638"/>
            <a:ext cx="8229600" cy="715962"/>
          </a:xfrm>
        </p:spPr>
        <p:txBody>
          <a:bodyPr>
            <a:normAutofit fontScale="90000"/>
          </a:bodyPr>
          <a:lstStyle/>
          <a:p>
            <a:r>
              <a:rPr lang="en-US" dirty="0"/>
              <a:t>What is Layered Security?</a:t>
            </a:r>
            <a:endParaRPr lang="en-IN" dirty="0"/>
          </a:p>
        </p:txBody>
      </p:sp>
      <p:sp>
        <p:nvSpPr>
          <p:cNvPr id="3" name="Content Placeholder 2">
            <a:extLst>
              <a:ext uri="{FF2B5EF4-FFF2-40B4-BE49-F238E27FC236}">
                <a16:creationId xmlns:a16="http://schemas.microsoft.com/office/drawing/2014/main" id="{C115A9C9-7F01-484D-BFBF-4E20D026796D}"/>
              </a:ext>
            </a:extLst>
          </p:cNvPr>
          <p:cNvSpPr>
            <a:spLocks noGrp="1"/>
          </p:cNvSpPr>
          <p:nvPr>
            <p:ph idx="1"/>
          </p:nvPr>
        </p:nvSpPr>
        <p:spPr>
          <a:xfrm>
            <a:off x="457200" y="1371600"/>
            <a:ext cx="8229600" cy="5211762"/>
          </a:xfrm>
        </p:spPr>
        <p:txBody>
          <a:bodyPr>
            <a:normAutofit lnSpcReduction="10000"/>
          </a:bodyPr>
          <a:lstStyle/>
          <a:p>
            <a:pPr algn="just"/>
            <a:r>
              <a:rPr lang="en-US" sz="2400" dirty="0"/>
              <a:t>According to </a:t>
            </a:r>
            <a:r>
              <a:rPr lang="en-US" sz="2400" dirty="0">
                <a:hlinkClick r:id="rId2">
                  <a:extLst>
                    <a:ext uri="{A12FA001-AC4F-418D-AE19-62706E023703}">
                      <ahyp:hlinkClr xmlns:ahyp="http://schemas.microsoft.com/office/drawing/2018/hyperlinkcolor" val="tx"/>
                    </a:ext>
                  </a:extLst>
                </a:hlinkClick>
              </a:rPr>
              <a:t>Techopedia</a:t>
            </a:r>
            <a:r>
              <a:rPr lang="en-US" sz="2400" dirty="0"/>
              <a:t>, layered security is defined as:</a:t>
            </a:r>
          </a:p>
          <a:p>
            <a:pPr lvl="1" algn="just"/>
            <a:r>
              <a:rPr lang="en-US" sz="2000" dirty="0"/>
              <a:t>Layered security refers to security systems that use multiple components to protect operations on multiple levels or layers.</a:t>
            </a:r>
          </a:p>
          <a:p>
            <a:pPr algn="just"/>
            <a:r>
              <a:rPr lang="en-US" sz="2400" b="0" i="0" dirty="0">
                <a:effectLst/>
              </a:rPr>
              <a:t>Individual layers in a multi-layered security approach</a:t>
            </a:r>
          </a:p>
          <a:p>
            <a:pPr algn="just"/>
            <a:r>
              <a:rPr lang="en-US" sz="2400" b="0" i="0" dirty="0">
                <a:effectLst/>
              </a:rPr>
              <a:t>These layers work together to tighten security.</a:t>
            </a:r>
          </a:p>
          <a:p>
            <a:pPr algn="just"/>
            <a:r>
              <a:rPr lang="en-US" sz="2400" dirty="0"/>
              <a:t>Purpose of the layered security approach:</a:t>
            </a:r>
          </a:p>
          <a:p>
            <a:pPr lvl="1" algn="just"/>
            <a:r>
              <a:rPr lang="en-US" sz="2000" dirty="0"/>
              <a:t>Every individual defense component has a backup to counter any flaws or gaps in other defenses of security</a:t>
            </a:r>
            <a:endParaRPr lang="en-US" sz="2000" b="0" i="1" dirty="0">
              <a:effectLst/>
            </a:endParaRPr>
          </a:p>
          <a:p>
            <a:pPr algn="just"/>
            <a:r>
              <a:rPr lang="en-US" sz="2400" b="0" dirty="0">
                <a:effectLst/>
              </a:rPr>
              <a:t>Layered approach to network security is based on the concept of - Defense in </a:t>
            </a:r>
            <a:r>
              <a:rPr lang="en-US" sz="2400" dirty="0"/>
              <a:t>D</a:t>
            </a:r>
            <a:r>
              <a:rPr lang="en-US" sz="2400" b="0" dirty="0">
                <a:effectLst/>
              </a:rPr>
              <a:t>epth</a:t>
            </a:r>
            <a:endParaRPr lang="en-US" sz="2400" dirty="0"/>
          </a:p>
          <a:p>
            <a:pPr algn="just"/>
            <a:r>
              <a:rPr lang="en-US" sz="2400" b="0" i="0" dirty="0">
                <a:effectLst/>
              </a:rPr>
              <a:t>Good idea to have several barriers</a:t>
            </a:r>
          </a:p>
          <a:p>
            <a:pPr lvl="1" algn="just"/>
            <a:r>
              <a:rPr lang="en-US" sz="2000" dirty="0"/>
              <a:t>Attacker has to do a lot of work</a:t>
            </a:r>
          </a:p>
          <a:p>
            <a:pPr algn="just"/>
            <a:r>
              <a:rPr lang="en-US" sz="2400" b="0" i="0" dirty="0">
                <a:effectLst/>
              </a:rPr>
              <a:t>Protective skin around the network</a:t>
            </a:r>
          </a:p>
          <a:p>
            <a:pPr algn="just"/>
            <a:r>
              <a:rPr lang="en-US" sz="2400" b="0" i="0" dirty="0">
                <a:effectLst/>
              </a:rPr>
              <a:t>Each layer has its own set of protections and security controls.</a:t>
            </a:r>
          </a:p>
        </p:txBody>
      </p:sp>
    </p:spTree>
    <p:extLst>
      <p:ext uri="{BB962C8B-B14F-4D97-AF65-F5344CB8AC3E}">
        <p14:creationId xmlns:p14="http://schemas.microsoft.com/office/powerpoint/2010/main" val="980506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Security Layers</a:t>
            </a:r>
          </a:p>
        </p:txBody>
      </p:sp>
      <p:pic>
        <p:nvPicPr>
          <p:cNvPr id="1026" name="Picture 2" descr="C:\Users\Kamal\Desktop\Captu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9830" y="1837427"/>
            <a:ext cx="6604339" cy="4051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09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Critical Asserts</a:t>
            </a:r>
          </a:p>
        </p:txBody>
      </p:sp>
      <p:sp>
        <p:nvSpPr>
          <p:cNvPr id="3" name="Content Placeholder 2"/>
          <p:cNvSpPr>
            <a:spLocks noGrp="1"/>
          </p:cNvSpPr>
          <p:nvPr>
            <p:ph idx="1"/>
          </p:nvPr>
        </p:nvSpPr>
        <p:spPr>
          <a:xfrm>
            <a:off x="152400" y="1600200"/>
            <a:ext cx="8763000" cy="4525963"/>
          </a:xfrm>
        </p:spPr>
        <p:txBody>
          <a:bodyPr/>
          <a:lstStyle/>
          <a:p>
            <a:r>
              <a:rPr lang="en-US" dirty="0"/>
              <a:t>Anything your business can’t survive without.</a:t>
            </a:r>
          </a:p>
          <a:p>
            <a:pPr lvl="1"/>
            <a:r>
              <a:rPr lang="en-US" dirty="0"/>
              <a:t>Operating systems, electronic health records, software tools, financial records, and cloud infrastructure.</a:t>
            </a:r>
          </a:p>
          <a:p>
            <a:r>
              <a:rPr lang="en-US" dirty="0"/>
              <a:t>Assets you need to protect at any cost</a:t>
            </a:r>
          </a:p>
          <a:p>
            <a:endParaRPr lang="en-US" dirty="0"/>
          </a:p>
          <a:p>
            <a:pPr marL="0" indent="0">
              <a:buNone/>
            </a:pPr>
            <a:endParaRPr lang="en-US" dirty="0"/>
          </a:p>
        </p:txBody>
      </p:sp>
    </p:spTree>
    <p:extLst>
      <p:ext uri="{BB962C8B-B14F-4D97-AF65-F5344CB8AC3E}">
        <p14:creationId xmlns:p14="http://schemas.microsoft.com/office/powerpoint/2010/main" val="13978666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a:t>
            </a:r>
          </a:p>
        </p:txBody>
      </p:sp>
      <p:sp>
        <p:nvSpPr>
          <p:cNvPr id="3" name="Content Placeholder 2"/>
          <p:cNvSpPr>
            <a:spLocks noGrp="1"/>
          </p:cNvSpPr>
          <p:nvPr>
            <p:ph idx="1"/>
          </p:nvPr>
        </p:nvSpPr>
        <p:spPr/>
        <p:txBody>
          <a:bodyPr>
            <a:normAutofit fontScale="70000" lnSpcReduction="20000"/>
          </a:bodyPr>
          <a:lstStyle/>
          <a:p>
            <a:r>
              <a:rPr lang="en-US" dirty="0"/>
              <a:t>In almost every instance, data is the target</a:t>
            </a:r>
          </a:p>
          <a:p>
            <a:r>
              <a:rPr lang="en-US" dirty="0"/>
              <a:t>This layer requires the most attention</a:t>
            </a:r>
          </a:p>
          <a:p>
            <a:r>
              <a:rPr lang="en-US" dirty="0"/>
              <a:t>Customer data, payment information, Aadhar card numbers, business secrets (and other intellectual property), etc.</a:t>
            </a:r>
          </a:p>
          <a:p>
            <a:r>
              <a:rPr lang="en-US" dirty="0"/>
              <a:t>Losing this data </a:t>
            </a:r>
          </a:p>
          <a:p>
            <a:pPr lvl="1"/>
            <a:r>
              <a:rPr lang="en-US" dirty="0"/>
              <a:t>erodes your customers’ trust in your business, </a:t>
            </a:r>
          </a:p>
          <a:p>
            <a:pPr lvl="1"/>
            <a:r>
              <a:rPr lang="en-US" dirty="0"/>
              <a:t>huge regulatory fines, </a:t>
            </a:r>
          </a:p>
          <a:p>
            <a:pPr lvl="1"/>
            <a:r>
              <a:rPr lang="en-US" dirty="0"/>
              <a:t>about 50% of the time, causes your business to close.</a:t>
            </a:r>
          </a:p>
          <a:p>
            <a:r>
              <a:rPr lang="en-US" dirty="0"/>
              <a:t>Data security controls protect the storage and transfer of data</a:t>
            </a:r>
          </a:p>
          <a:p>
            <a:r>
              <a:rPr lang="en-US" dirty="0"/>
              <a:t>Different tools can be used </a:t>
            </a:r>
          </a:p>
          <a:p>
            <a:pPr lvl="1"/>
            <a:r>
              <a:rPr lang="en-US" dirty="0"/>
              <a:t>multifactor security, </a:t>
            </a:r>
          </a:p>
          <a:p>
            <a:pPr lvl="1"/>
            <a:r>
              <a:rPr lang="en-US" dirty="0"/>
              <a:t>authentication and encryption,</a:t>
            </a:r>
          </a:p>
          <a:p>
            <a:pPr lvl="1"/>
            <a:r>
              <a:rPr lang="en-US" dirty="0"/>
              <a:t>regular backups of all critical data</a:t>
            </a:r>
          </a:p>
          <a:p>
            <a:endParaRPr lang="en-US" b="1" dirty="0"/>
          </a:p>
        </p:txBody>
      </p:sp>
    </p:spTree>
    <p:extLst>
      <p:ext uri="{BB962C8B-B14F-4D97-AF65-F5344CB8AC3E}">
        <p14:creationId xmlns:p14="http://schemas.microsoft.com/office/powerpoint/2010/main" val="4001248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Security</a:t>
            </a:r>
          </a:p>
        </p:txBody>
      </p:sp>
      <p:sp>
        <p:nvSpPr>
          <p:cNvPr id="3" name="Content Placeholder 2"/>
          <p:cNvSpPr>
            <a:spLocks noGrp="1"/>
          </p:cNvSpPr>
          <p:nvPr>
            <p:ph idx="1"/>
          </p:nvPr>
        </p:nvSpPr>
        <p:spPr>
          <a:xfrm>
            <a:off x="228600" y="1600200"/>
            <a:ext cx="8686800" cy="4525963"/>
          </a:xfrm>
        </p:spPr>
        <p:txBody>
          <a:bodyPr>
            <a:normAutofit fontScale="77500" lnSpcReduction="20000"/>
          </a:bodyPr>
          <a:lstStyle/>
          <a:p>
            <a:r>
              <a:rPr lang="en-US" dirty="0"/>
              <a:t>Applications security controls protect access to an application, </a:t>
            </a:r>
          </a:p>
          <a:p>
            <a:pPr lvl="1"/>
            <a:r>
              <a:rPr lang="en-US" dirty="0"/>
              <a:t>an application’s access to your mission critical assets, and the internal security of the application.</a:t>
            </a:r>
          </a:p>
          <a:p>
            <a:r>
              <a:rPr lang="en-US" dirty="0"/>
              <a:t>Application layer revolves around the software we use in our business. </a:t>
            </a:r>
          </a:p>
          <a:p>
            <a:pPr lvl="1"/>
            <a:r>
              <a:rPr lang="en-US" dirty="0"/>
              <a:t>Microsoft Office, Slack, Zoom, antivirus, web server s/w, etc.</a:t>
            </a:r>
          </a:p>
          <a:p>
            <a:r>
              <a:rPr lang="en-US" dirty="0"/>
              <a:t>Issues with the outdated software:</a:t>
            </a:r>
          </a:p>
          <a:p>
            <a:pPr lvl="1"/>
            <a:r>
              <a:rPr lang="en-US" dirty="0"/>
              <a:t>Full of vulnerabilities, or security holes.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prstClr val="black"/>
                </a:solidFill>
                <a:effectLst/>
                <a:uLnTx/>
                <a:uFillTx/>
                <a:latin typeface="Times New Roman"/>
                <a:ea typeface="+mn-ea"/>
                <a:cs typeface="+mn-cs"/>
              </a:rPr>
              <a:t>Can be overcome with patching </a:t>
            </a:r>
          </a:p>
          <a:p>
            <a:pPr lvl="1" indent="-342900">
              <a:buFont typeface="Arial" pitchFamily="34" charset="0"/>
              <a:buChar char="•"/>
              <a:defRPr/>
            </a:pPr>
            <a:r>
              <a:rPr kumimoji="0" lang="en-US" b="0" i="0" u="none" strike="noStrike" kern="1200" cap="none" spc="0" normalizeH="0" baseline="0" noProof="0">
                <a:ln>
                  <a:noFill/>
                </a:ln>
                <a:solidFill>
                  <a:prstClr val="black"/>
                </a:solidFill>
                <a:effectLst/>
                <a:uLnTx/>
                <a:uFillTx/>
                <a:latin typeface="Times New Roman"/>
                <a:ea typeface="+mn-ea"/>
                <a:cs typeface="+mn-cs"/>
              </a:rPr>
              <a:t>Process of </a:t>
            </a:r>
            <a:r>
              <a:rPr kumimoji="0" lang="en-US" b="0" i="0" u="none" strike="noStrike" kern="1200" cap="none" spc="0" normalizeH="0" baseline="0" noProof="0" dirty="0">
                <a:ln>
                  <a:noFill/>
                </a:ln>
                <a:solidFill>
                  <a:prstClr val="black"/>
                </a:solidFill>
                <a:effectLst/>
                <a:uLnTx/>
                <a:uFillTx/>
                <a:latin typeface="Times New Roman"/>
                <a:ea typeface="+mn-ea"/>
                <a:cs typeface="+mn-cs"/>
              </a:rPr>
              <a:t>distributing and applying updates to software and firmware. </a:t>
            </a:r>
          </a:p>
          <a:p>
            <a:pPr lvl="1" indent="-342900">
              <a:buFont typeface="Arial" pitchFamily="34" charset="0"/>
              <a:buChar char="•"/>
              <a:defRPr/>
            </a:pPr>
            <a:r>
              <a:rPr kumimoji="0" lang="en-US" b="0" i="0" u="none" strike="noStrike" kern="1200" cap="none" spc="0" normalizeH="0" baseline="0" noProof="0" dirty="0">
                <a:ln>
                  <a:noFill/>
                </a:ln>
                <a:solidFill>
                  <a:prstClr val="black"/>
                </a:solidFill>
                <a:effectLst/>
                <a:uLnTx/>
                <a:uFillTx/>
                <a:latin typeface="Times New Roman"/>
                <a:ea typeface="+mn-ea"/>
                <a:cs typeface="+mn-cs"/>
              </a:rPr>
              <a:t>This helps ensure that any known security problems are fixed and that the application is as secure as possible</a:t>
            </a:r>
          </a:p>
          <a:p>
            <a:pPr lvl="1"/>
            <a:endParaRPr lang="en-US" dirty="0"/>
          </a:p>
        </p:txBody>
      </p:sp>
    </p:spTree>
    <p:extLst>
      <p:ext uri="{BB962C8B-B14F-4D97-AF65-F5344CB8AC3E}">
        <p14:creationId xmlns:p14="http://schemas.microsoft.com/office/powerpoint/2010/main" val="449936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Point Security</a:t>
            </a:r>
          </a:p>
        </p:txBody>
      </p:sp>
      <p:sp>
        <p:nvSpPr>
          <p:cNvPr id="3" name="Content Placeholder 2"/>
          <p:cNvSpPr>
            <a:spLocks noGrp="1"/>
          </p:cNvSpPr>
          <p:nvPr>
            <p:ph idx="1"/>
          </p:nvPr>
        </p:nvSpPr>
        <p:spPr/>
        <p:txBody>
          <a:bodyPr>
            <a:normAutofit fontScale="77500" lnSpcReduction="20000"/>
          </a:bodyPr>
          <a:lstStyle/>
          <a:p>
            <a:r>
              <a:rPr lang="en-US" dirty="0"/>
              <a:t>Any device that is connected to your business network </a:t>
            </a:r>
          </a:p>
          <a:p>
            <a:pPr lvl="1"/>
            <a:r>
              <a:rPr lang="en-US" dirty="0"/>
              <a:t>Laptops, workstations, mobile devices, printers, scanners, copiers, security cameras, and more. </a:t>
            </a:r>
          </a:p>
          <a:p>
            <a:r>
              <a:rPr lang="en-US" dirty="0"/>
              <a:t>End devices are potential entry points for hackers.</a:t>
            </a:r>
          </a:p>
          <a:p>
            <a:r>
              <a:rPr lang="en-US" dirty="0"/>
              <a:t>Thus, they need to be included in your organization’s cybersecurity plan.</a:t>
            </a:r>
          </a:p>
          <a:p>
            <a:r>
              <a:rPr lang="en-US" dirty="0"/>
              <a:t>Tools and methods to achieve this security include:</a:t>
            </a:r>
          </a:p>
          <a:p>
            <a:pPr lvl="1"/>
            <a:r>
              <a:rPr lang="en-US" dirty="0"/>
              <a:t>Anti-virus and anti-malware applications.</a:t>
            </a:r>
          </a:p>
          <a:p>
            <a:pPr lvl="1"/>
            <a:r>
              <a:rPr lang="en-US" dirty="0"/>
              <a:t>Endpoint security measures and Host Intrusion Detection Systems</a:t>
            </a:r>
          </a:p>
          <a:p>
            <a:pPr lvl="1"/>
            <a:r>
              <a:rPr lang="en-US" dirty="0"/>
              <a:t>The removal of redundant or unused applications, services, and protocols.</a:t>
            </a:r>
          </a:p>
          <a:p>
            <a:pPr lvl="1"/>
            <a:r>
              <a:rPr lang="en-US" dirty="0"/>
              <a:t>Effective management of ports.</a:t>
            </a:r>
          </a:p>
          <a:p>
            <a:endParaRPr lang="en-US" dirty="0"/>
          </a:p>
        </p:txBody>
      </p:sp>
    </p:spTree>
    <p:extLst>
      <p:ext uri="{BB962C8B-B14F-4D97-AF65-F5344CB8AC3E}">
        <p14:creationId xmlns:p14="http://schemas.microsoft.com/office/powerpoint/2010/main" val="2729207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sp>
        <p:nvSpPr>
          <p:cNvPr id="3" name="Content Placeholder 2"/>
          <p:cNvSpPr>
            <a:spLocks noGrp="1"/>
          </p:cNvSpPr>
          <p:nvPr>
            <p:ph idx="1"/>
          </p:nvPr>
        </p:nvSpPr>
        <p:spPr>
          <a:xfrm>
            <a:off x="228600" y="1600200"/>
            <a:ext cx="8763000" cy="4525963"/>
          </a:xfrm>
        </p:spPr>
        <p:txBody>
          <a:bodyPr>
            <a:normAutofit/>
          </a:bodyPr>
          <a:lstStyle/>
          <a:p>
            <a:r>
              <a:rPr lang="en-US" sz="2800" dirty="0"/>
              <a:t>Protects an organization’s network.</a:t>
            </a:r>
          </a:p>
          <a:p>
            <a:r>
              <a:rPr lang="en-US" sz="2800" dirty="0"/>
              <a:t>Prevent unauthorized access of the network.</a:t>
            </a:r>
          </a:p>
          <a:p>
            <a:r>
              <a:rPr lang="en-US" sz="2800" dirty="0"/>
              <a:t>This layer comprises the actual software and hardware dedicated to protecting the network in part or whole.</a:t>
            </a:r>
          </a:p>
          <a:p>
            <a:r>
              <a:rPr lang="en-US" sz="2800" dirty="0"/>
              <a:t>Protection here extends from</a:t>
            </a:r>
          </a:p>
          <a:p>
            <a:pPr lvl="1"/>
            <a:r>
              <a:rPr lang="en-US" sz="2400" dirty="0"/>
              <a:t>Enabling the on-board security features of routers and switches to the installation and configuration of firewalls, IPS, and IDS.</a:t>
            </a:r>
          </a:p>
          <a:p>
            <a:endParaRPr lang="en-US" dirty="0"/>
          </a:p>
        </p:txBody>
      </p:sp>
    </p:spTree>
    <p:extLst>
      <p:ext uri="{BB962C8B-B14F-4D97-AF65-F5344CB8AC3E}">
        <p14:creationId xmlns:p14="http://schemas.microsoft.com/office/powerpoint/2010/main" val="59055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Man-in-the-middle Attack</a:t>
            </a:r>
          </a:p>
        </p:txBody>
      </p:sp>
      <p:sp>
        <p:nvSpPr>
          <p:cNvPr id="3" name="Content Placeholder 2"/>
          <p:cNvSpPr>
            <a:spLocks noGrp="1"/>
          </p:cNvSpPr>
          <p:nvPr>
            <p:ph idx="1"/>
          </p:nvPr>
        </p:nvSpPr>
        <p:spPr>
          <a:xfrm>
            <a:off x="457200" y="1600200"/>
            <a:ext cx="7772400" cy="5029200"/>
          </a:xfrm>
        </p:spPr>
        <p:txBody>
          <a:bodyPr>
            <a:normAutofit/>
          </a:bodyPr>
          <a:lstStyle/>
          <a:p>
            <a:r>
              <a:rPr lang="en-US" sz="2400" dirty="0">
                <a:latin typeface="Times New Roman" panose="02020603050405020304" pitchFamily="18" charset="0"/>
                <a:cs typeface="Times New Roman" panose="02020603050405020304" pitchFamily="18" charset="0"/>
              </a:rPr>
              <a:t>A man-in-the-middle attack is a type of </a:t>
            </a:r>
            <a:r>
              <a:rPr lang="en-US" sz="2400" dirty="0" err="1">
                <a:latin typeface="Times New Roman" panose="02020603050405020304" pitchFamily="18" charset="0"/>
                <a:cs typeface="Times New Roman" panose="02020603050405020304" pitchFamily="18" charset="0"/>
              </a:rPr>
              <a:t>cyberattack</a:t>
            </a:r>
            <a:r>
              <a:rPr lang="en-US" sz="2400" dirty="0">
                <a:latin typeface="Times New Roman" panose="02020603050405020304" pitchFamily="18" charset="0"/>
                <a:cs typeface="Times New Roman" panose="02020603050405020304" pitchFamily="18" charset="0"/>
              </a:rPr>
              <a:t> where a malicious actor inserts him/herself into a  conversation between two parties, impersonates both parties and gains access to information that the two  parties were trying to send to each other. A man-in-the-middle attack allows a malicious actor to intercept, send and receive data meant for someone else, or not meant to be sent at all, without either outside party knowing until it is too late. </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21" y="4712419"/>
            <a:ext cx="4149743" cy="1941846"/>
          </a:xfrm>
          <a:prstGeom prst="rect">
            <a:avLst/>
          </a:prstGeom>
        </p:spPr>
      </p:pic>
    </p:spTree>
    <p:extLst>
      <p:ext uri="{BB962C8B-B14F-4D97-AF65-F5344CB8AC3E}">
        <p14:creationId xmlns:p14="http://schemas.microsoft.com/office/powerpoint/2010/main" val="1117375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Perimeter Security</a:t>
            </a:r>
          </a:p>
        </p:txBody>
      </p:sp>
      <p:sp>
        <p:nvSpPr>
          <p:cNvPr id="3" name="Content Placeholder 2"/>
          <p:cNvSpPr>
            <a:spLocks noGrp="1"/>
          </p:cNvSpPr>
          <p:nvPr>
            <p:ph idx="1"/>
          </p:nvPr>
        </p:nvSpPr>
        <p:spPr/>
        <p:txBody>
          <a:bodyPr>
            <a:normAutofit fontScale="92500" lnSpcReduction="20000"/>
          </a:bodyPr>
          <a:lstStyle/>
          <a:p>
            <a:r>
              <a:rPr lang="en-US" dirty="0"/>
              <a:t>Outer layer of your network.</a:t>
            </a:r>
          </a:p>
          <a:p>
            <a:r>
              <a:rPr lang="en-US" dirty="0"/>
              <a:t>Subset of Network Security</a:t>
            </a:r>
          </a:p>
          <a:p>
            <a:r>
              <a:rPr lang="en-US" dirty="0"/>
              <a:t>Attempts to secure the perimeter of a network</a:t>
            </a:r>
          </a:p>
          <a:p>
            <a:r>
              <a:rPr lang="en-US" dirty="0"/>
              <a:t>E.g. Attacks coming from Internet to a local network</a:t>
            </a:r>
          </a:p>
          <a:p>
            <a:r>
              <a:rPr lang="en-US" dirty="0"/>
              <a:t>Does not deal with the insider attacks (e.g. ARP spoofing)</a:t>
            </a:r>
          </a:p>
          <a:p>
            <a:r>
              <a:rPr lang="en-US" dirty="0"/>
              <a:t>Also applicable to security of assets such as web server, mail server, etc. which are stored in </a:t>
            </a:r>
            <a:r>
              <a:rPr lang="en-US" dirty="0" err="1"/>
              <a:t>DeMilitarized</a:t>
            </a:r>
            <a:r>
              <a:rPr lang="en-US" dirty="0"/>
              <a:t> Zone (DMZ).</a:t>
            </a:r>
          </a:p>
        </p:txBody>
      </p:sp>
    </p:spTree>
    <p:extLst>
      <p:ext uri="{BB962C8B-B14F-4D97-AF65-F5344CB8AC3E}">
        <p14:creationId xmlns:p14="http://schemas.microsoft.com/office/powerpoint/2010/main" val="4042924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Kamal\Desktop\sdn-dmz_network_architectur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29226"/>
            <a:ext cx="8229600" cy="386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232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7A4-E1C0-4115-8C8B-62757AAB3729}"/>
              </a:ext>
            </a:extLst>
          </p:cNvPr>
          <p:cNvSpPr>
            <a:spLocks noGrp="1"/>
          </p:cNvSpPr>
          <p:nvPr>
            <p:ph type="title"/>
          </p:nvPr>
        </p:nvSpPr>
        <p:spPr>
          <a:xfrm>
            <a:off x="457200" y="274638"/>
            <a:ext cx="8229600" cy="639762"/>
          </a:xfrm>
        </p:spPr>
        <p:txBody>
          <a:bodyPr>
            <a:normAutofit fontScale="90000"/>
          </a:bodyPr>
          <a:lstStyle/>
          <a:p>
            <a:r>
              <a:rPr lang="en-US" dirty="0"/>
              <a:t>Human Layer</a:t>
            </a:r>
            <a:endParaRPr lang="en-IN" dirty="0"/>
          </a:p>
        </p:txBody>
      </p:sp>
      <p:sp>
        <p:nvSpPr>
          <p:cNvPr id="3" name="Content Placeholder 2">
            <a:extLst>
              <a:ext uri="{FF2B5EF4-FFF2-40B4-BE49-F238E27FC236}">
                <a16:creationId xmlns:a16="http://schemas.microsoft.com/office/drawing/2014/main" id="{B56962BC-FA5B-4B50-BFA0-1F185211AF0F}"/>
              </a:ext>
            </a:extLst>
          </p:cNvPr>
          <p:cNvSpPr>
            <a:spLocks noGrp="1"/>
          </p:cNvSpPr>
          <p:nvPr>
            <p:ph idx="1"/>
          </p:nvPr>
        </p:nvSpPr>
        <p:spPr>
          <a:xfrm>
            <a:off x="457200" y="1219200"/>
            <a:ext cx="8229600" cy="5181600"/>
          </a:xfrm>
        </p:spPr>
        <p:txBody>
          <a:bodyPr>
            <a:normAutofit lnSpcReduction="10000"/>
          </a:bodyPr>
          <a:lstStyle/>
          <a:p>
            <a:pPr algn="just"/>
            <a:r>
              <a:rPr lang="en-US" sz="2400" b="0" i="0" dirty="0">
                <a:effectLst/>
              </a:rPr>
              <a:t>Humans are the weakest link in any cyber security chain.</a:t>
            </a:r>
          </a:p>
          <a:p>
            <a:pPr algn="just"/>
            <a:r>
              <a:rPr lang="en-US" sz="2400" dirty="0"/>
              <a:t>A</a:t>
            </a:r>
            <a:r>
              <a:rPr lang="en-US" sz="2400" b="0" i="0" dirty="0">
                <a:effectLst/>
              </a:rPr>
              <a:t>ccording to reports, upwards of 90% of all security breaches are caused by humans.</a:t>
            </a:r>
          </a:p>
          <a:p>
            <a:pPr lvl="1" algn="just"/>
            <a:r>
              <a:rPr lang="en-US" sz="2000" dirty="0"/>
              <a:t>Social engineering attack, insider attack</a:t>
            </a:r>
          </a:p>
          <a:p>
            <a:pPr algn="just"/>
            <a:r>
              <a:rPr lang="en-US" sz="2400" b="0" i="0" dirty="0">
                <a:effectLst/>
              </a:rPr>
              <a:t>Best approach to keep this layer secure is education and training.</a:t>
            </a:r>
          </a:p>
          <a:p>
            <a:pPr lvl="1" algn="just"/>
            <a:r>
              <a:rPr lang="en-US" sz="2000" dirty="0"/>
              <a:t>Training programs for good cyber security habits</a:t>
            </a:r>
          </a:p>
          <a:p>
            <a:pPr lvl="1" algn="just"/>
            <a:r>
              <a:rPr lang="en-US" sz="2000" dirty="0"/>
              <a:t>This includes instruction on how to spot a phishing attempt, good password habits, and information on current scams to be on the lookout for.</a:t>
            </a:r>
          </a:p>
          <a:p>
            <a:pPr lvl="1" algn="just"/>
            <a:r>
              <a:rPr lang="en-US" sz="2000" b="0" i="0" dirty="0">
                <a:effectLst/>
              </a:rPr>
              <a:t>Also instruct regular data backup</a:t>
            </a:r>
          </a:p>
          <a:p>
            <a:pPr algn="just"/>
            <a:r>
              <a:rPr lang="en-US" sz="2400" b="0" i="0" dirty="0">
                <a:effectLst/>
              </a:rPr>
              <a:t>Access controls are also a good idea for securing the human layer since they can limit the amount of damage in case there is a successful attack</a:t>
            </a:r>
          </a:p>
          <a:p>
            <a:pPr algn="just"/>
            <a:endParaRPr lang="en-US" sz="2400" b="0" i="0" dirty="0">
              <a:solidFill>
                <a:srgbClr val="545454"/>
              </a:solidFill>
              <a:effectLst/>
            </a:endParaRPr>
          </a:p>
        </p:txBody>
      </p:sp>
    </p:spTree>
    <p:extLst>
      <p:ext uri="{BB962C8B-B14F-4D97-AF65-F5344CB8AC3E}">
        <p14:creationId xmlns:p14="http://schemas.microsoft.com/office/powerpoint/2010/main" val="2707882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7A4-E1C0-4115-8C8B-62757AAB3729}"/>
              </a:ext>
            </a:extLst>
          </p:cNvPr>
          <p:cNvSpPr>
            <a:spLocks noGrp="1"/>
          </p:cNvSpPr>
          <p:nvPr>
            <p:ph type="title"/>
          </p:nvPr>
        </p:nvSpPr>
        <p:spPr>
          <a:xfrm>
            <a:off x="457200" y="274638"/>
            <a:ext cx="8229600" cy="639762"/>
          </a:xfrm>
        </p:spPr>
        <p:txBody>
          <a:bodyPr>
            <a:normAutofit fontScale="90000"/>
          </a:bodyPr>
          <a:lstStyle/>
          <a:p>
            <a:r>
              <a:rPr lang="en-US" dirty="0"/>
              <a:t>Layered Security as an Industry Best Practice</a:t>
            </a:r>
            <a:endParaRPr lang="en-IN" dirty="0"/>
          </a:p>
        </p:txBody>
      </p:sp>
      <p:sp>
        <p:nvSpPr>
          <p:cNvPr id="3" name="Content Placeholder 2">
            <a:extLst>
              <a:ext uri="{FF2B5EF4-FFF2-40B4-BE49-F238E27FC236}">
                <a16:creationId xmlns:a16="http://schemas.microsoft.com/office/drawing/2014/main" id="{B56962BC-FA5B-4B50-BFA0-1F185211AF0F}"/>
              </a:ext>
            </a:extLst>
          </p:cNvPr>
          <p:cNvSpPr>
            <a:spLocks noGrp="1"/>
          </p:cNvSpPr>
          <p:nvPr>
            <p:ph idx="1"/>
          </p:nvPr>
        </p:nvSpPr>
        <p:spPr>
          <a:xfrm>
            <a:off x="457200" y="1219200"/>
            <a:ext cx="8229600" cy="5181600"/>
          </a:xfrm>
        </p:spPr>
        <p:txBody>
          <a:bodyPr>
            <a:normAutofit lnSpcReduction="10000"/>
          </a:bodyPr>
          <a:lstStyle/>
          <a:p>
            <a:pPr algn="just"/>
            <a:r>
              <a:rPr lang="en-US" sz="2400" b="0" i="0" dirty="0">
                <a:effectLst/>
              </a:rPr>
              <a:t>12 essential security best practices:</a:t>
            </a:r>
          </a:p>
          <a:p>
            <a:pPr lvl="1" algn="just"/>
            <a:r>
              <a:rPr lang="en-US" sz="2000" b="1" dirty="0">
                <a:solidFill>
                  <a:srgbClr val="545454"/>
                </a:solidFill>
                <a:effectLst/>
              </a:rPr>
              <a:t>Firewall</a:t>
            </a:r>
          </a:p>
          <a:p>
            <a:pPr lvl="2" algn="just"/>
            <a:r>
              <a:rPr lang="en-US" sz="1600" dirty="0">
                <a:solidFill>
                  <a:srgbClr val="545454"/>
                </a:solidFill>
              </a:rPr>
              <a:t>First line of defense</a:t>
            </a:r>
          </a:p>
          <a:p>
            <a:pPr lvl="2" algn="just"/>
            <a:r>
              <a:rPr lang="en-US" sz="1600" b="0" i="0" dirty="0">
                <a:solidFill>
                  <a:srgbClr val="545454"/>
                </a:solidFill>
                <a:effectLst/>
              </a:rPr>
              <a:t>Monitors the incoming and outgoing traffic</a:t>
            </a:r>
          </a:p>
          <a:p>
            <a:pPr lvl="2" algn="just"/>
            <a:r>
              <a:rPr lang="en-US" sz="1600" dirty="0">
                <a:solidFill>
                  <a:srgbClr val="545454"/>
                </a:solidFill>
              </a:rPr>
              <a:t>Only allows the traffic that is defined in the security policy</a:t>
            </a:r>
            <a:endParaRPr lang="en-US" sz="1600" b="0" i="0" dirty="0">
              <a:solidFill>
                <a:srgbClr val="545454"/>
              </a:solidFill>
              <a:effectLst/>
            </a:endParaRPr>
          </a:p>
          <a:p>
            <a:pPr lvl="1" algn="just"/>
            <a:r>
              <a:rPr lang="en-US" sz="2000" b="1" i="0" dirty="0">
                <a:solidFill>
                  <a:srgbClr val="545454"/>
                </a:solidFill>
                <a:effectLst/>
              </a:rPr>
              <a:t>Patch Management</a:t>
            </a:r>
          </a:p>
          <a:p>
            <a:pPr lvl="2" algn="just"/>
            <a:r>
              <a:rPr lang="en-US" sz="1600" dirty="0">
                <a:solidFill>
                  <a:srgbClr val="545454"/>
                </a:solidFill>
              </a:rPr>
              <a:t>Mitigates issues with the outdated software</a:t>
            </a:r>
          </a:p>
          <a:p>
            <a:pPr lvl="2" algn="just"/>
            <a:r>
              <a:rPr lang="en-US" sz="1600" b="0" i="0" dirty="0">
                <a:solidFill>
                  <a:srgbClr val="545454"/>
                </a:solidFill>
                <a:effectLst/>
              </a:rPr>
              <a:t>Addresses the functionality errors or bugs</a:t>
            </a:r>
          </a:p>
          <a:p>
            <a:pPr lvl="2" algn="just"/>
            <a:r>
              <a:rPr lang="en-US" sz="1600" dirty="0">
                <a:solidFill>
                  <a:srgbClr val="545454"/>
                </a:solidFill>
              </a:rPr>
              <a:t>Boosts performance</a:t>
            </a:r>
            <a:endParaRPr lang="en-US" sz="1600" b="0" i="0" dirty="0">
              <a:solidFill>
                <a:srgbClr val="545454"/>
              </a:solidFill>
              <a:effectLst/>
            </a:endParaRPr>
          </a:p>
          <a:p>
            <a:pPr lvl="1" algn="just"/>
            <a:r>
              <a:rPr lang="en-US" sz="2000" b="1" i="0" dirty="0">
                <a:solidFill>
                  <a:srgbClr val="545454"/>
                </a:solidFill>
                <a:effectLst/>
              </a:rPr>
              <a:t>Multifactor Authentication</a:t>
            </a:r>
          </a:p>
          <a:p>
            <a:pPr lvl="2" algn="just"/>
            <a:r>
              <a:rPr lang="en-US" sz="1600" b="0" i="0" dirty="0">
                <a:solidFill>
                  <a:srgbClr val="545454"/>
                </a:solidFill>
                <a:effectLst/>
              </a:rPr>
              <a:t>Requires multiple forms of verification to access an application, account, etc.</a:t>
            </a:r>
          </a:p>
          <a:p>
            <a:pPr lvl="2" algn="just"/>
            <a:r>
              <a:rPr lang="en-US" sz="1600" dirty="0">
                <a:solidFill>
                  <a:srgbClr val="545454"/>
                </a:solidFill>
              </a:rPr>
              <a:t>E.g. password followed by OTP</a:t>
            </a:r>
            <a:endParaRPr lang="en-US" sz="1600" b="0" i="0" dirty="0">
              <a:solidFill>
                <a:srgbClr val="545454"/>
              </a:solidFill>
              <a:effectLst/>
            </a:endParaRPr>
          </a:p>
          <a:p>
            <a:pPr lvl="1" algn="just"/>
            <a:r>
              <a:rPr lang="en-US" sz="2000" b="1" i="0" dirty="0">
                <a:solidFill>
                  <a:srgbClr val="545454"/>
                </a:solidFill>
                <a:effectLst/>
              </a:rPr>
              <a:t>Endpoint protection</a:t>
            </a:r>
          </a:p>
          <a:p>
            <a:pPr lvl="1" algn="just"/>
            <a:r>
              <a:rPr lang="en-US" sz="2000" b="1" dirty="0">
                <a:solidFill>
                  <a:srgbClr val="545454"/>
                </a:solidFill>
              </a:rPr>
              <a:t>Web Content Filtering</a:t>
            </a:r>
          </a:p>
          <a:p>
            <a:pPr lvl="2" algn="just"/>
            <a:r>
              <a:rPr lang="en-US" sz="1600" dirty="0">
                <a:solidFill>
                  <a:srgbClr val="545454"/>
                </a:solidFill>
              </a:rPr>
              <a:t>Blocking users’ access to websites</a:t>
            </a:r>
          </a:p>
          <a:p>
            <a:pPr lvl="2" algn="just"/>
            <a:r>
              <a:rPr lang="en-US" sz="1600" dirty="0">
                <a:solidFill>
                  <a:srgbClr val="545454"/>
                </a:solidFill>
              </a:rPr>
              <a:t>Content can be blocked by specific categories also</a:t>
            </a:r>
            <a:endParaRPr lang="en-US" sz="1200" b="0" i="0" dirty="0">
              <a:solidFill>
                <a:srgbClr val="545454"/>
              </a:solidFill>
              <a:effectLst/>
            </a:endParaRPr>
          </a:p>
          <a:p>
            <a:pPr lvl="1" algn="just"/>
            <a:endParaRPr lang="en-US" sz="2000" b="0" i="0" dirty="0">
              <a:solidFill>
                <a:srgbClr val="545454"/>
              </a:solidFill>
              <a:effectLst/>
            </a:endParaRPr>
          </a:p>
          <a:p>
            <a:pPr algn="just"/>
            <a:endParaRPr lang="en-US" sz="2400" b="0" i="0" dirty="0">
              <a:solidFill>
                <a:srgbClr val="545454"/>
              </a:solidFill>
              <a:effectLst/>
            </a:endParaRPr>
          </a:p>
        </p:txBody>
      </p:sp>
    </p:spTree>
    <p:extLst>
      <p:ext uri="{BB962C8B-B14F-4D97-AF65-F5344CB8AC3E}">
        <p14:creationId xmlns:p14="http://schemas.microsoft.com/office/powerpoint/2010/main" val="34312925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7A4-E1C0-4115-8C8B-62757AAB3729}"/>
              </a:ext>
            </a:extLst>
          </p:cNvPr>
          <p:cNvSpPr>
            <a:spLocks noGrp="1"/>
          </p:cNvSpPr>
          <p:nvPr>
            <p:ph type="title"/>
          </p:nvPr>
        </p:nvSpPr>
        <p:spPr>
          <a:xfrm>
            <a:off x="457200" y="274638"/>
            <a:ext cx="8229600" cy="639762"/>
          </a:xfrm>
        </p:spPr>
        <p:txBody>
          <a:bodyPr>
            <a:normAutofit fontScale="90000"/>
          </a:bodyPr>
          <a:lstStyle/>
          <a:p>
            <a:r>
              <a:rPr lang="en-US" dirty="0"/>
              <a:t>Layered Security as an Industry Best Practice</a:t>
            </a:r>
            <a:endParaRPr lang="en-IN" dirty="0"/>
          </a:p>
        </p:txBody>
      </p:sp>
      <p:sp>
        <p:nvSpPr>
          <p:cNvPr id="3" name="Content Placeholder 2">
            <a:extLst>
              <a:ext uri="{FF2B5EF4-FFF2-40B4-BE49-F238E27FC236}">
                <a16:creationId xmlns:a16="http://schemas.microsoft.com/office/drawing/2014/main" id="{B56962BC-FA5B-4B50-BFA0-1F185211AF0F}"/>
              </a:ext>
            </a:extLst>
          </p:cNvPr>
          <p:cNvSpPr>
            <a:spLocks noGrp="1"/>
          </p:cNvSpPr>
          <p:nvPr>
            <p:ph idx="1"/>
          </p:nvPr>
        </p:nvSpPr>
        <p:spPr>
          <a:xfrm>
            <a:off x="457200" y="1219200"/>
            <a:ext cx="8229600" cy="5181600"/>
          </a:xfrm>
        </p:spPr>
        <p:txBody>
          <a:bodyPr>
            <a:normAutofit lnSpcReduction="10000"/>
          </a:bodyPr>
          <a:lstStyle/>
          <a:p>
            <a:pPr algn="just"/>
            <a:r>
              <a:rPr lang="en-US" sz="2400" b="0" i="0" dirty="0">
                <a:effectLst/>
              </a:rPr>
              <a:t>12 essential security best practices:</a:t>
            </a:r>
          </a:p>
          <a:p>
            <a:pPr lvl="1" algn="just"/>
            <a:r>
              <a:rPr lang="en-US" sz="2000" b="1" dirty="0">
                <a:solidFill>
                  <a:srgbClr val="545454"/>
                </a:solidFill>
              </a:rPr>
              <a:t>Email Filtering</a:t>
            </a:r>
          </a:p>
          <a:p>
            <a:pPr lvl="2" algn="just"/>
            <a:r>
              <a:rPr lang="en-US" sz="1600" dirty="0">
                <a:solidFill>
                  <a:srgbClr val="545454"/>
                </a:solidFill>
              </a:rPr>
              <a:t>One of the most common cyberattack vectors</a:t>
            </a:r>
          </a:p>
          <a:p>
            <a:pPr lvl="2" algn="just"/>
            <a:r>
              <a:rPr lang="en-US" sz="1600" b="0" i="0" dirty="0">
                <a:solidFill>
                  <a:srgbClr val="545454"/>
                </a:solidFill>
                <a:effectLst/>
              </a:rPr>
              <a:t>94% of the malwares </a:t>
            </a:r>
            <a:r>
              <a:rPr lang="en-US" sz="1600" dirty="0">
                <a:solidFill>
                  <a:srgbClr val="545454"/>
                </a:solidFill>
              </a:rPr>
              <a:t>are delivered by email</a:t>
            </a:r>
          </a:p>
          <a:p>
            <a:pPr lvl="2" algn="just"/>
            <a:r>
              <a:rPr lang="en-US" sz="1600" b="0" i="0" dirty="0">
                <a:solidFill>
                  <a:srgbClr val="545454"/>
                </a:solidFill>
                <a:effectLst/>
              </a:rPr>
              <a:t>Only a single click on a malicious URL required to grant access to an entire network</a:t>
            </a:r>
          </a:p>
          <a:p>
            <a:pPr lvl="2" algn="just"/>
            <a:r>
              <a:rPr lang="en-US" sz="1600" dirty="0">
                <a:solidFill>
                  <a:srgbClr val="545454"/>
                </a:solidFill>
              </a:rPr>
              <a:t>Email filtering prevents phishing attacks, ransomware, viruses, malware, etc.</a:t>
            </a:r>
            <a:endParaRPr lang="en-US" sz="1200" b="0" i="0" dirty="0">
              <a:solidFill>
                <a:srgbClr val="545454"/>
              </a:solidFill>
              <a:effectLst/>
            </a:endParaRPr>
          </a:p>
          <a:p>
            <a:pPr lvl="1" algn="just"/>
            <a:r>
              <a:rPr lang="en-US" sz="2000" b="1" i="0" dirty="0">
                <a:solidFill>
                  <a:srgbClr val="545454"/>
                </a:solidFill>
                <a:effectLst/>
              </a:rPr>
              <a:t>Security Awareness Training and Phishing simulations</a:t>
            </a:r>
          </a:p>
          <a:p>
            <a:pPr lvl="2" algn="just"/>
            <a:r>
              <a:rPr lang="en-US" sz="1600" dirty="0">
                <a:solidFill>
                  <a:srgbClr val="545454"/>
                </a:solidFill>
              </a:rPr>
              <a:t>What if an email slipped past your email filter?</a:t>
            </a:r>
          </a:p>
          <a:p>
            <a:pPr lvl="2" algn="just"/>
            <a:r>
              <a:rPr lang="en-US" sz="1600" dirty="0">
                <a:solidFill>
                  <a:srgbClr val="545454"/>
                </a:solidFill>
              </a:rPr>
              <a:t>Employees should be able to recognize phishing emails.</a:t>
            </a:r>
          </a:p>
          <a:p>
            <a:pPr lvl="2" algn="just"/>
            <a:r>
              <a:rPr lang="en-US" sz="1600" dirty="0">
                <a:solidFill>
                  <a:srgbClr val="545454"/>
                </a:solidFill>
              </a:rPr>
              <a:t>One-third of the reported data breaches involve phishing emails.</a:t>
            </a:r>
          </a:p>
          <a:p>
            <a:pPr lvl="2" algn="just"/>
            <a:r>
              <a:rPr lang="en-US" sz="1600" dirty="0">
                <a:solidFill>
                  <a:srgbClr val="545454"/>
                </a:solidFill>
              </a:rPr>
              <a:t>Training on cybersecurity basics and best practices is essential</a:t>
            </a:r>
          </a:p>
          <a:p>
            <a:pPr lvl="2" algn="just"/>
            <a:r>
              <a:rPr lang="en-US" sz="1600" dirty="0">
                <a:solidFill>
                  <a:srgbClr val="545454"/>
                </a:solidFill>
              </a:rPr>
              <a:t>Periodic phishing simulations</a:t>
            </a:r>
          </a:p>
          <a:p>
            <a:pPr lvl="1" algn="just"/>
            <a:r>
              <a:rPr lang="en-US" sz="2000" b="1" i="0" dirty="0">
                <a:solidFill>
                  <a:srgbClr val="545454"/>
                </a:solidFill>
                <a:effectLst/>
              </a:rPr>
              <a:t>Sophisticated Password Policy</a:t>
            </a:r>
          </a:p>
          <a:p>
            <a:pPr lvl="2" algn="just"/>
            <a:r>
              <a:rPr lang="en-US" sz="1600" dirty="0">
                <a:solidFill>
                  <a:srgbClr val="545454"/>
                </a:solidFill>
              </a:rPr>
              <a:t>A strong ‘NO’ to duplicate passwords</a:t>
            </a:r>
          </a:p>
          <a:p>
            <a:pPr lvl="2" algn="just"/>
            <a:r>
              <a:rPr lang="en-US" sz="1600" dirty="0">
                <a:solidFill>
                  <a:srgbClr val="545454"/>
                </a:solidFill>
              </a:rPr>
              <a:t>One account breach may lead to breach of another account also</a:t>
            </a:r>
          </a:p>
          <a:p>
            <a:pPr lvl="2" algn="just"/>
            <a:r>
              <a:rPr lang="en-US" sz="1600" dirty="0">
                <a:solidFill>
                  <a:srgbClr val="545454"/>
                </a:solidFill>
              </a:rPr>
              <a:t>Policies for password strength and complexity </a:t>
            </a:r>
            <a:r>
              <a:rPr lang="en-US" sz="1600" dirty="0"/>
              <a:t>(e.g., irregular capitalization and special characters) </a:t>
            </a:r>
            <a:endParaRPr lang="en-US" sz="1600" dirty="0">
              <a:solidFill>
                <a:srgbClr val="545454"/>
              </a:solidFill>
            </a:endParaRPr>
          </a:p>
          <a:p>
            <a:pPr lvl="2" algn="just"/>
            <a:endParaRPr lang="en-US" sz="1600" dirty="0">
              <a:solidFill>
                <a:srgbClr val="545454"/>
              </a:solidFill>
            </a:endParaRPr>
          </a:p>
          <a:p>
            <a:pPr lvl="1" algn="just"/>
            <a:endParaRPr lang="en-US" sz="2000" b="0" i="0" dirty="0">
              <a:solidFill>
                <a:srgbClr val="545454"/>
              </a:solidFill>
              <a:effectLst/>
            </a:endParaRPr>
          </a:p>
          <a:p>
            <a:pPr algn="just"/>
            <a:endParaRPr lang="en-US" sz="2400" b="0" i="0" dirty="0">
              <a:solidFill>
                <a:srgbClr val="545454"/>
              </a:solidFill>
              <a:effectLst/>
            </a:endParaRPr>
          </a:p>
        </p:txBody>
      </p:sp>
    </p:spTree>
    <p:extLst>
      <p:ext uri="{BB962C8B-B14F-4D97-AF65-F5344CB8AC3E}">
        <p14:creationId xmlns:p14="http://schemas.microsoft.com/office/powerpoint/2010/main" val="32054800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7A4-E1C0-4115-8C8B-62757AAB3729}"/>
              </a:ext>
            </a:extLst>
          </p:cNvPr>
          <p:cNvSpPr>
            <a:spLocks noGrp="1"/>
          </p:cNvSpPr>
          <p:nvPr>
            <p:ph type="title"/>
          </p:nvPr>
        </p:nvSpPr>
        <p:spPr>
          <a:xfrm>
            <a:off x="457200" y="274638"/>
            <a:ext cx="8229600" cy="639762"/>
          </a:xfrm>
        </p:spPr>
        <p:txBody>
          <a:bodyPr>
            <a:normAutofit fontScale="90000"/>
          </a:bodyPr>
          <a:lstStyle/>
          <a:p>
            <a:r>
              <a:rPr lang="en-US" dirty="0"/>
              <a:t>Layered Security as an Industry Best Practice</a:t>
            </a:r>
            <a:endParaRPr lang="en-IN" dirty="0"/>
          </a:p>
        </p:txBody>
      </p:sp>
      <p:sp>
        <p:nvSpPr>
          <p:cNvPr id="3" name="Content Placeholder 2">
            <a:extLst>
              <a:ext uri="{FF2B5EF4-FFF2-40B4-BE49-F238E27FC236}">
                <a16:creationId xmlns:a16="http://schemas.microsoft.com/office/drawing/2014/main" id="{B56962BC-FA5B-4B50-BFA0-1F185211AF0F}"/>
              </a:ext>
            </a:extLst>
          </p:cNvPr>
          <p:cNvSpPr>
            <a:spLocks noGrp="1"/>
          </p:cNvSpPr>
          <p:nvPr>
            <p:ph idx="1"/>
          </p:nvPr>
        </p:nvSpPr>
        <p:spPr>
          <a:xfrm>
            <a:off x="457200" y="1219200"/>
            <a:ext cx="8229600" cy="5181600"/>
          </a:xfrm>
        </p:spPr>
        <p:txBody>
          <a:bodyPr>
            <a:normAutofit/>
          </a:bodyPr>
          <a:lstStyle/>
          <a:p>
            <a:pPr algn="just"/>
            <a:r>
              <a:rPr lang="en-US" sz="2400" b="0" i="0" dirty="0">
                <a:effectLst/>
              </a:rPr>
              <a:t>12 essential security best practices:</a:t>
            </a:r>
          </a:p>
          <a:p>
            <a:pPr lvl="1" algn="just"/>
            <a:r>
              <a:rPr lang="en-US" sz="2000" b="1" dirty="0">
                <a:solidFill>
                  <a:srgbClr val="545454"/>
                </a:solidFill>
              </a:rPr>
              <a:t>Dark web monitoring</a:t>
            </a:r>
            <a:endParaRPr lang="en-US" sz="1600" b="1" dirty="0">
              <a:solidFill>
                <a:srgbClr val="545454"/>
              </a:solidFill>
            </a:endParaRPr>
          </a:p>
          <a:p>
            <a:pPr lvl="2" algn="just"/>
            <a:r>
              <a:rPr lang="en-US" sz="1600" dirty="0">
                <a:solidFill>
                  <a:srgbClr val="545454"/>
                </a:solidFill>
              </a:rPr>
              <a:t>Home to many illegal activities</a:t>
            </a:r>
          </a:p>
          <a:p>
            <a:pPr lvl="2" algn="just"/>
            <a:r>
              <a:rPr lang="en-US" sz="1600" dirty="0">
                <a:solidFill>
                  <a:srgbClr val="545454"/>
                </a:solidFill>
              </a:rPr>
              <a:t>Sale of sensitive and personally-identifying information stolen </a:t>
            </a:r>
          </a:p>
          <a:p>
            <a:pPr lvl="2" algn="just"/>
            <a:r>
              <a:rPr lang="en-US" sz="1600" dirty="0">
                <a:solidFill>
                  <a:srgbClr val="545454"/>
                </a:solidFill>
              </a:rPr>
              <a:t>Employee credentials are best sellers on dark web. Why?</a:t>
            </a:r>
          </a:p>
          <a:p>
            <a:pPr lvl="2" algn="just"/>
            <a:r>
              <a:rPr lang="en-US" sz="1600" dirty="0">
                <a:solidFill>
                  <a:srgbClr val="545454"/>
                </a:solidFill>
              </a:rPr>
              <a:t>Dark web monitoring is the process of searching for, and tracking, your organization's information, including leaked or stolen data, compromised passwords, breached credentials, intellectual property, and other sensitive data</a:t>
            </a:r>
          </a:p>
          <a:p>
            <a:pPr lvl="1" algn="just"/>
            <a:r>
              <a:rPr lang="en-US" sz="2000" b="1" i="0" dirty="0">
                <a:solidFill>
                  <a:srgbClr val="545454"/>
                </a:solidFill>
                <a:effectLst/>
              </a:rPr>
              <a:t>Physical Security</a:t>
            </a:r>
          </a:p>
          <a:p>
            <a:pPr lvl="2" algn="just"/>
            <a:r>
              <a:rPr lang="en-US" sz="1600" dirty="0">
                <a:solidFill>
                  <a:srgbClr val="545454"/>
                </a:solidFill>
              </a:rPr>
              <a:t>Firewalls can’t protect data from being copied and stolen via a USB drive.</a:t>
            </a:r>
          </a:p>
          <a:p>
            <a:pPr lvl="2" algn="just"/>
            <a:r>
              <a:rPr lang="en-US" sz="1600" dirty="0">
                <a:solidFill>
                  <a:srgbClr val="545454"/>
                </a:solidFill>
              </a:rPr>
              <a:t>That’s why physical layer security is important.</a:t>
            </a:r>
          </a:p>
          <a:p>
            <a:pPr lvl="2" algn="just"/>
            <a:r>
              <a:rPr lang="en-US" sz="1600" dirty="0">
                <a:solidFill>
                  <a:srgbClr val="545454"/>
                </a:solidFill>
              </a:rPr>
              <a:t>Restricts access to and protect your on-premises infrastructure and spaces in which data is stored.</a:t>
            </a:r>
          </a:p>
          <a:p>
            <a:pPr lvl="2" algn="just"/>
            <a:r>
              <a:rPr lang="en-US" sz="1600" dirty="0">
                <a:solidFill>
                  <a:srgbClr val="545454"/>
                </a:solidFill>
              </a:rPr>
              <a:t>Examples – keycards, door locks, security cameras, security personnel, etc.</a:t>
            </a:r>
          </a:p>
        </p:txBody>
      </p:sp>
    </p:spTree>
    <p:extLst>
      <p:ext uri="{BB962C8B-B14F-4D97-AF65-F5344CB8AC3E}">
        <p14:creationId xmlns:p14="http://schemas.microsoft.com/office/powerpoint/2010/main" val="24853475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157A4-E1C0-4115-8C8B-62757AAB3729}"/>
              </a:ext>
            </a:extLst>
          </p:cNvPr>
          <p:cNvSpPr>
            <a:spLocks noGrp="1"/>
          </p:cNvSpPr>
          <p:nvPr>
            <p:ph type="title"/>
          </p:nvPr>
        </p:nvSpPr>
        <p:spPr>
          <a:xfrm>
            <a:off x="457200" y="274638"/>
            <a:ext cx="8229600" cy="639762"/>
          </a:xfrm>
        </p:spPr>
        <p:txBody>
          <a:bodyPr>
            <a:normAutofit fontScale="90000"/>
          </a:bodyPr>
          <a:lstStyle/>
          <a:p>
            <a:r>
              <a:rPr lang="en-US" dirty="0"/>
              <a:t>Layered Security as an Industry Best Practice</a:t>
            </a:r>
            <a:endParaRPr lang="en-IN" dirty="0"/>
          </a:p>
        </p:txBody>
      </p:sp>
      <p:sp>
        <p:nvSpPr>
          <p:cNvPr id="3" name="Content Placeholder 2">
            <a:extLst>
              <a:ext uri="{FF2B5EF4-FFF2-40B4-BE49-F238E27FC236}">
                <a16:creationId xmlns:a16="http://schemas.microsoft.com/office/drawing/2014/main" id="{B56962BC-FA5B-4B50-BFA0-1F185211AF0F}"/>
              </a:ext>
            </a:extLst>
          </p:cNvPr>
          <p:cNvSpPr>
            <a:spLocks noGrp="1"/>
          </p:cNvSpPr>
          <p:nvPr>
            <p:ph idx="1"/>
          </p:nvPr>
        </p:nvSpPr>
        <p:spPr>
          <a:xfrm>
            <a:off x="457200" y="1219200"/>
            <a:ext cx="8229600" cy="5181600"/>
          </a:xfrm>
        </p:spPr>
        <p:txBody>
          <a:bodyPr>
            <a:normAutofit fontScale="85000" lnSpcReduction="10000"/>
          </a:bodyPr>
          <a:lstStyle/>
          <a:p>
            <a:pPr algn="just"/>
            <a:r>
              <a:rPr lang="en-US" sz="2400" b="0" i="0" dirty="0">
                <a:effectLst/>
              </a:rPr>
              <a:t>12 essential security best practices:</a:t>
            </a:r>
          </a:p>
          <a:p>
            <a:pPr lvl="1" algn="just"/>
            <a:r>
              <a:rPr lang="en-US" sz="2000" b="1" i="0" dirty="0">
                <a:solidFill>
                  <a:srgbClr val="545454"/>
                </a:solidFill>
                <a:effectLst/>
              </a:rPr>
              <a:t>Business Continuity and Disaster Recovery</a:t>
            </a:r>
          </a:p>
          <a:p>
            <a:pPr lvl="2" algn="just"/>
            <a:r>
              <a:rPr lang="en-US" sz="1600" dirty="0"/>
              <a:t>In the event of a disaster such as a </a:t>
            </a:r>
            <a:r>
              <a:rPr lang="en-US" sz="1600" dirty="0" err="1"/>
              <a:t>cyberattack</a:t>
            </a:r>
            <a:r>
              <a:rPr lang="en-US" sz="1600" dirty="0"/>
              <a:t>, are you sure your data is protected?</a:t>
            </a:r>
            <a:endParaRPr lang="en-US" sz="1600" b="1" i="0" dirty="0">
              <a:solidFill>
                <a:srgbClr val="545454"/>
              </a:solidFill>
              <a:effectLst/>
            </a:endParaRPr>
          </a:p>
          <a:p>
            <a:pPr lvl="2" algn="just"/>
            <a:r>
              <a:rPr lang="en-US" sz="1600" b="0" i="0" dirty="0">
                <a:solidFill>
                  <a:srgbClr val="545454"/>
                </a:solidFill>
                <a:effectLst/>
              </a:rPr>
              <a:t>Mitigate the downtime and damages due to attack</a:t>
            </a:r>
          </a:p>
          <a:p>
            <a:pPr lvl="2" algn="just"/>
            <a:r>
              <a:rPr lang="en-US" sz="1600" b="0" i="0" dirty="0">
                <a:solidFill>
                  <a:srgbClr val="545454"/>
                </a:solidFill>
                <a:effectLst/>
              </a:rPr>
              <a:t>Continue the business even in the presence of the attack</a:t>
            </a:r>
          </a:p>
          <a:p>
            <a:pPr lvl="2" algn="just"/>
            <a:r>
              <a:rPr lang="en-US" sz="1600" b="0" i="0" dirty="0">
                <a:solidFill>
                  <a:srgbClr val="545454"/>
                </a:solidFill>
                <a:effectLst/>
              </a:rPr>
              <a:t>Restore the data from backup</a:t>
            </a:r>
          </a:p>
          <a:p>
            <a:pPr lvl="2" algn="just"/>
            <a:r>
              <a:rPr lang="en-US" sz="1600" dirty="0">
                <a:solidFill>
                  <a:srgbClr val="545454"/>
                </a:solidFill>
              </a:rPr>
              <a:t>Two important reminders:</a:t>
            </a:r>
          </a:p>
          <a:p>
            <a:pPr lvl="3" algn="just"/>
            <a:r>
              <a:rPr lang="en-US" sz="1200" dirty="0">
                <a:solidFill>
                  <a:srgbClr val="545454"/>
                </a:solidFill>
              </a:rPr>
              <a:t>Isolate your backups to ensure that if your network is breached, your backups can’t also be accessed and encrypted</a:t>
            </a:r>
          </a:p>
          <a:p>
            <a:pPr lvl="3" algn="just"/>
            <a:r>
              <a:rPr lang="en-US" sz="1200" dirty="0">
                <a:solidFill>
                  <a:srgbClr val="545454"/>
                </a:solidFill>
              </a:rPr>
              <a:t>Ensure that your business continuity plan is documented, tested, and updated on a regular basis.</a:t>
            </a:r>
            <a:endParaRPr lang="en-US" sz="1200" b="0" i="0" dirty="0">
              <a:solidFill>
                <a:srgbClr val="545454"/>
              </a:solidFill>
              <a:effectLst/>
            </a:endParaRPr>
          </a:p>
          <a:p>
            <a:pPr lvl="1" algn="just"/>
            <a:r>
              <a:rPr lang="en-US" sz="2000" b="1" i="0" dirty="0">
                <a:solidFill>
                  <a:srgbClr val="545454"/>
                </a:solidFill>
                <a:effectLst/>
              </a:rPr>
              <a:t>Managed Detection and Response (MDR)</a:t>
            </a:r>
          </a:p>
          <a:p>
            <a:pPr lvl="2" algn="just"/>
            <a:r>
              <a:rPr lang="en-US" sz="1600" b="0" i="0" dirty="0">
                <a:solidFill>
                  <a:srgbClr val="545454"/>
                </a:solidFill>
                <a:effectLst/>
              </a:rPr>
              <a:t>How do you detect when someone or something has gotten past your other layers of protection?</a:t>
            </a:r>
          </a:p>
          <a:p>
            <a:pPr lvl="3" algn="just"/>
            <a:r>
              <a:rPr lang="en-US" sz="1400" dirty="0">
                <a:solidFill>
                  <a:srgbClr val="545454"/>
                </a:solidFill>
              </a:rPr>
              <a:t>Advanced security solution that combines next-generation monitoring software and a 24/7 (human-staffed) security operations center</a:t>
            </a:r>
          </a:p>
          <a:p>
            <a:pPr lvl="3" algn="just"/>
            <a:r>
              <a:rPr lang="en-US" sz="1400" i="0" dirty="0">
                <a:solidFill>
                  <a:srgbClr val="545454"/>
                </a:solidFill>
                <a:effectLst/>
              </a:rPr>
              <a:t>to identify and isolate suspicious behavior on your network in real-time</a:t>
            </a:r>
          </a:p>
          <a:p>
            <a:pPr lvl="3" algn="just"/>
            <a:r>
              <a:rPr lang="en-US" sz="1400" dirty="0"/>
              <a:t>If your preventative measures fail, MDR acts as the security camera that catches a cybercriminal sneaking onto your network and the alarm system that alerts you to the breach</a:t>
            </a:r>
            <a:r>
              <a:rPr lang="en-US" dirty="0"/>
              <a:t>.</a:t>
            </a:r>
          </a:p>
          <a:p>
            <a:pPr lvl="3" algn="just"/>
            <a:endParaRPr lang="en-US" sz="1200" b="0" i="0" dirty="0">
              <a:solidFill>
                <a:srgbClr val="545454"/>
              </a:solidFill>
              <a:effectLst/>
            </a:endParaRPr>
          </a:p>
          <a:p>
            <a:pPr algn="just"/>
            <a:r>
              <a:rPr lang="en-US" sz="2400" b="0" i="0" dirty="0">
                <a:solidFill>
                  <a:srgbClr val="545454"/>
                </a:solidFill>
                <a:effectLst/>
              </a:rPr>
              <a:t>Without a detection and response tool: </a:t>
            </a:r>
          </a:p>
          <a:p>
            <a:pPr lvl="1" algn="just"/>
            <a:r>
              <a:rPr lang="en-US" sz="2000" b="0" i="0" dirty="0">
                <a:solidFill>
                  <a:srgbClr val="545454"/>
                </a:solidFill>
                <a:effectLst/>
              </a:rPr>
              <a:t>it can take more than 200 days to discover a data breach, </a:t>
            </a:r>
          </a:p>
          <a:p>
            <a:pPr lvl="1" algn="just"/>
            <a:r>
              <a:rPr lang="en-US" sz="2000" b="0" i="0" dirty="0">
                <a:solidFill>
                  <a:srgbClr val="545454"/>
                </a:solidFill>
                <a:effectLst/>
              </a:rPr>
              <a:t>Hackers get plenty of time to plan and execute a devastating attack before you are even aware of a problem.</a:t>
            </a:r>
          </a:p>
          <a:p>
            <a:pPr algn="just"/>
            <a:endParaRPr lang="en-US" sz="2400" b="0" i="0" dirty="0">
              <a:solidFill>
                <a:srgbClr val="545454"/>
              </a:solidFill>
              <a:effectLst/>
            </a:endParaRPr>
          </a:p>
        </p:txBody>
      </p:sp>
    </p:spTree>
    <p:extLst>
      <p:ext uri="{BB962C8B-B14F-4D97-AF65-F5344CB8AC3E}">
        <p14:creationId xmlns:p14="http://schemas.microsoft.com/office/powerpoint/2010/main" val="2646900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39762"/>
          </a:xfrm>
        </p:spPr>
        <p:txBody>
          <a:bodyPr>
            <a:noAutofit/>
          </a:bodyPr>
          <a:lstStyle/>
          <a:p>
            <a:r>
              <a:rPr lang="en-US" sz="4000" i="0" u="none" strike="noStrike" baseline="0" dirty="0">
                <a:solidFill>
                  <a:srgbClr val="000000"/>
                </a:solidFill>
                <a:latin typeface="+mn-lt"/>
              </a:rPr>
              <a:t>The Essential Layers of IBM </a:t>
            </a:r>
            <a:r>
              <a:rPr lang="en-US" sz="4000" i="0" u="none" strike="noStrike" baseline="0" dirty="0" err="1">
                <a:solidFill>
                  <a:srgbClr val="000000"/>
                </a:solidFill>
                <a:latin typeface="+mn-lt"/>
              </a:rPr>
              <a:t>i</a:t>
            </a:r>
            <a:r>
              <a:rPr lang="en-US" sz="4000" i="0" u="none" strike="noStrike" baseline="0" dirty="0">
                <a:solidFill>
                  <a:srgbClr val="000000"/>
                </a:solidFill>
                <a:latin typeface="+mn-lt"/>
              </a:rPr>
              <a:t> Security </a:t>
            </a:r>
            <a:endParaRPr lang="en-US" sz="4000" dirty="0">
              <a:latin typeface="+mn-lt"/>
            </a:endParaRPr>
          </a:p>
        </p:txBody>
      </p:sp>
      <p:sp>
        <p:nvSpPr>
          <p:cNvPr id="3" name="Content Placeholder 2"/>
          <p:cNvSpPr>
            <a:spLocks noGrp="1"/>
          </p:cNvSpPr>
          <p:nvPr>
            <p:ph idx="1"/>
          </p:nvPr>
        </p:nvSpPr>
        <p:spPr>
          <a:xfrm>
            <a:off x="457200" y="1600200"/>
            <a:ext cx="8229600" cy="4819407"/>
          </a:xfrm>
        </p:spPr>
        <p:txBody>
          <a:bodyPr>
            <a:normAutofit/>
          </a:bodyPr>
          <a:lstStyle/>
          <a:p>
            <a:pPr algn="just"/>
            <a:r>
              <a:rPr lang="en-US" sz="2400" dirty="0"/>
              <a:t>IBM i is an operating system developed by IBM for IBM Power Systems (i.e. Servers). </a:t>
            </a:r>
          </a:p>
          <a:p>
            <a:pPr algn="just"/>
            <a:r>
              <a:rPr lang="en-US" sz="2400" dirty="0"/>
              <a:t>IBM i provides security through many layers.</a:t>
            </a:r>
          </a:p>
          <a:p>
            <a:pPr algn="just"/>
            <a:endParaRPr lang="en-US" sz="2400" b="0" i="0" u="none" strike="noStrike" baseline="0" dirty="0">
              <a:solidFill>
                <a:srgbClr val="000000"/>
              </a:solidFill>
            </a:endParaRPr>
          </a:p>
          <a:p>
            <a:pPr algn="just"/>
            <a:r>
              <a:rPr lang="en-US" sz="2400" b="0" i="0" u="none" strike="noStrike" baseline="0" dirty="0">
                <a:solidFill>
                  <a:srgbClr val="000000"/>
                </a:solidFill>
              </a:rPr>
              <a:t>These layers cover physical devices, networks, configuration of the IBM i OS, access to systems, protection of data at the file and field level, and monitoring and auditing of systems.</a:t>
            </a:r>
          </a:p>
          <a:p>
            <a:pPr marL="0" indent="0" algn="just">
              <a:buNone/>
            </a:pPr>
            <a:endParaRPr lang="en-US" sz="2400" b="0" i="0" u="none" strike="noStrike" baseline="0" dirty="0">
              <a:solidFill>
                <a:srgbClr val="000000"/>
              </a:solidFill>
            </a:endParaRPr>
          </a:p>
          <a:p>
            <a:pPr algn="just"/>
            <a:r>
              <a:rPr lang="en-US" sz="2400" dirty="0">
                <a:solidFill>
                  <a:srgbClr val="000000"/>
                </a:solidFill>
              </a:rPr>
              <a:t>In other words, should one security layer be somehow compromised, there’s a good chance that another layer will thwart a would-be intruder. </a:t>
            </a:r>
          </a:p>
        </p:txBody>
      </p:sp>
    </p:spTree>
    <p:extLst>
      <p:ext uri="{BB962C8B-B14F-4D97-AF65-F5344CB8AC3E}">
        <p14:creationId xmlns:p14="http://schemas.microsoft.com/office/powerpoint/2010/main" val="973832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90E171-1692-4DAC-A12C-1F6480547AB8}"/>
              </a:ext>
            </a:extLst>
          </p:cNvPr>
          <p:cNvPicPr>
            <a:picLocks noChangeAspect="1"/>
          </p:cNvPicPr>
          <p:nvPr/>
        </p:nvPicPr>
        <p:blipFill>
          <a:blip r:embed="rId2"/>
          <a:stretch>
            <a:fillRect/>
          </a:stretch>
        </p:blipFill>
        <p:spPr>
          <a:xfrm>
            <a:off x="0" y="1219200"/>
            <a:ext cx="9144000" cy="5369367"/>
          </a:xfrm>
          <a:prstGeom prst="rect">
            <a:avLst/>
          </a:prstGeom>
        </p:spPr>
      </p:pic>
      <p:sp>
        <p:nvSpPr>
          <p:cNvPr id="7" name="TextBox 6">
            <a:extLst>
              <a:ext uri="{FF2B5EF4-FFF2-40B4-BE49-F238E27FC236}">
                <a16:creationId xmlns:a16="http://schemas.microsoft.com/office/drawing/2014/main" id="{D9341C67-1B4D-41A4-A2CF-9614CF51BE6C}"/>
              </a:ext>
            </a:extLst>
          </p:cNvPr>
          <p:cNvSpPr txBox="1"/>
          <p:nvPr/>
        </p:nvSpPr>
        <p:spPr>
          <a:xfrm>
            <a:off x="1752600" y="152400"/>
            <a:ext cx="6324600" cy="707886"/>
          </a:xfrm>
          <a:prstGeom prst="rect">
            <a:avLst/>
          </a:prstGeom>
          <a:noFill/>
        </p:spPr>
        <p:txBody>
          <a:bodyPr wrap="square" rtlCol="0">
            <a:spAutoFit/>
          </a:bodyPr>
          <a:lstStyle/>
          <a:p>
            <a:r>
              <a:rPr lang="en-US" sz="4000" i="0" u="none" strike="noStrike" baseline="0" dirty="0">
                <a:solidFill>
                  <a:srgbClr val="000000"/>
                </a:solidFill>
                <a:latin typeface="+mn-lt"/>
              </a:rPr>
              <a:t>Layers of IBM </a:t>
            </a:r>
            <a:r>
              <a:rPr lang="en-US" sz="4000" i="0" u="none" strike="noStrike" baseline="0" dirty="0" err="1">
                <a:solidFill>
                  <a:srgbClr val="000000"/>
                </a:solidFill>
                <a:latin typeface="+mn-lt"/>
              </a:rPr>
              <a:t>i</a:t>
            </a:r>
            <a:r>
              <a:rPr lang="en-US" sz="4000" i="0" u="none" strike="noStrike" baseline="0" dirty="0">
                <a:solidFill>
                  <a:srgbClr val="000000"/>
                </a:solidFill>
                <a:latin typeface="+mn-lt"/>
              </a:rPr>
              <a:t> Security</a:t>
            </a:r>
            <a:endParaRPr lang="en-IN" sz="4000" dirty="0"/>
          </a:p>
        </p:txBody>
      </p:sp>
    </p:spTree>
    <p:extLst>
      <p:ext uri="{BB962C8B-B14F-4D97-AF65-F5344CB8AC3E}">
        <p14:creationId xmlns:p14="http://schemas.microsoft.com/office/powerpoint/2010/main" val="30065351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F1936-1AD5-46A4-A64F-BE9A3F5CCD69}"/>
              </a:ext>
            </a:extLst>
          </p:cNvPr>
          <p:cNvSpPr>
            <a:spLocks noGrp="1"/>
          </p:cNvSpPr>
          <p:nvPr>
            <p:ph type="title"/>
          </p:nvPr>
        </p:nvSpPr>
        <p:spPr>
          <a:xfrm>
            <a:off x="457200" y="304800"/>
            <a:ext cx="8229600" cy="715962"/>
          </a:xfrm>
        </p:spPr>
        <p:txBody>
          <a:bodyPr>
            <a:normAutofit fontScale="90000"/>
          </a:bodyPr>
          <a:lstStyle/>
          <a:p>
            <a:r>
              <a:rPr lang="en-US" dirty="0"/>
              <a:t>Physical Security</a:t>
            </a:r>
            <a:endParaRPr lang="en-IN" dirty="0"/>
          </a:p>
        </p:txBody>
      </p:sp>
      <p:sp>
        <p:nvSpPr>
          <p:cNvPr id="4" name="Content Placeholder 2">
            <a:extLst>
              <a:ext uri="{FF2B5EF4-FFF2-40B4-BE49-F238E27FC236}">
                <a16:creationId xmlns:a16="http://schemas.microsoft.com/office/drawing/2014/main" id="{7381D084-EE1B-4FEF-8A5B-D81765DF8AE2}"/>
              </a:ext>
            </a:extLst>
          </p:cNvPr>
          <p:cNvSpPr>
            <a:spLocks noGrp="1"/>
          </p:cNvSpPr>
          <p:nvPr>
            <p:ph idx="1"/>
          </p:nvPr>
        </p:nvSpPr>
        <p:spPr>
          <a:xfrm>
            <a:off x="457200" y="1295400"/>
            <a:ext cx="8229600" cy="5334000"/>
          </a:xfrm>
        </p:spPr>
        <p:txBody>
          <a:bodyPr>
            <a:normAutofit/>
          </a:bodyPr>
          <a:lstStyle/>
          <a:p>
            <a:pPr marL="0" indent="0" algn="just">
              <a:buNone/>
            </a:pPr>
            <a:r>
              <a:rPr lang="en-US" sz="2400" dirty="0">
                <a:solidFill>
                  <a:srgbClr val="000000"/>
                </a:solidFill>
              </a:rPr>
              <a:t>More than just controlling access to computer rooms and data centers, a thorough physical security plan is required to protect the computing environment from theft, misuse, and intentional or accidental tampering. </a:t>
            </a:r>
          </a:p>
          <a:p>
            <a:pPr algn="just">
              <a:buFont typeface="+mj-lt"/>
              <a:buAutoNum type="arabicPeriod"/>
            </a:pPr>
            <a:r>
              <a:rPr lang="en-US" sz="2000" b="1" dirty="0">
                <a:solidFill>
                  <a:srgbClr val="FF0000"/>
                </a:solidFill>
              </a:rPr>
              <a:t>Servers and storage devices: </a:t>
            </a:r>
            <a:r>
              <a:rPr lang="en-US" sz="2000" dirty="0">
                <a:solidFill>
                  <a:srgbClr val="000000"/>
                </a:solidFill>
              </a:rPr>
              <a:t>Lock into place all servers and storage devices, lock front-panel covers to prevent intentional or accidental changes, and secure power and other cabling to prevent easy disconnection.</a:t>
            </a:r>
          </a:p>
          <a:p>
            <a:pPr algn="just">
              <a:buFont typeface="+mj-lt"/>
              <a:buAutoNum type="arabicPeriod"/>
            </a:pPr>
            <a:r>
              <a:rPr lang="en-IN" sz="2000" b="1" dirty="0">
                <a:solidFill>
                  <a:srgbClr val="FF0000"/>
                </a:solidFill>
              </a:rPr>
              <a:t>Network devices: </a:t>
            </a:r>
            <a:r>
              <a:rPr lang="en-US" sz="2000" dirty="0">
                <a:solidFill>
                  <a:srgbClr val="000000"/>
                </a:solidFill>
              </a:rPr>
              <a:t>Lock into place physical firewalls, routers, switches, and other network devices; ensure power and other cabling can’t be easily disconnected; watch for unauthorized configuration changes to network equipment.</a:t>
            </a:r>
          </a:p>
          <a:p>
            <a:pPr algn="just">
              <a:buFont typeface="+mj-lt"/>
              <a:buAutoNum type="arabicPeriod"/>
            </a:pPr>
            <a:r>
              <a:rPr lang="en-IN" sz="2000" b="1" dirty="0">
                <a:solidFill>
                  <a:srgbClr val="FF0000"/>
                </a:solidFill>
              </a:rPr>
              <a:t>Peripheral devices: </a:t>
            </a:r>
            <a:r>
              <a:rPr lang="en-US" sz="2000" dirty="0">
                <a:solidFill>
                  <a:srgbClr val="000000"/>
                </a:solidFill>
              </a:rPr>
              <a:t>Keep within secure areas all printers and fax machines that output sensitive information. </a:t>
            </a:r>
          </a:p>
          <a:p>
            <a:pPr marL="0" indent="0">
              <a:buNone/>
            </a:pPr>
            <a:endParaRPr lang="en-US" sz="1800" b="0" i="1" u="none" strike="noStrike" baseline="0" dirty="0">
              <a:solidFill>
                <a:srgbClr val="000000"/>
              </a:solidFill>
            </a:endParaRPr>
          </a:p>
        </p:txBody>
      </p:sp>
    </p:spTree>
    <p:extLst>
      <p:ext uri="{BB962C8B-B14F-4D97-AF65-F5344CB8AC3E}">
        <p14:creationId xmlns:p14="http://schemas.microsoft.com/office/powerpoint/2010/main" val="30689005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Attack</a:t>
            </a:r>
          </a:p>
        </p:txBody>
      </p:sp>
      <p:sp>
        <p:nvSpPr>
          <p:cNvPr id="3" name="Content Placeholder 2"/>
          <p:cNvSpPr>
            <a:spLocks noGrp="1"/>
          </p:cNvSpPr>
          <p:nvPr>
            <p:ph idx="1"/>
          </p:nvPr>
        </p:nvSpPr>
        <p:spPr>
          <a:xfrm>
            <a:off x="457200" y="1295400"/>
            <a:ext cx="8229600" cy="4525963"/>
          </a:xfrm>
        </p:spPr>
        <p:txBody>
          <a:bodyPr>
            <a:normAutofit fontScale="92500"/>
          </a:bodyPr>
          <a:lstStyle/>
          <a:p>
            <a:r>
              <a:rPr lang="en-US" sz="2600" dirty="0">
                <a:latin typeface="Times New Roman" panose="02020603050405020304" pitchFamily="18" charset="0"/>
                <a:cs typeface="Times New Roman" panose="02020603050405020304" pitchFamily="18" charset="0"/>
              </a:rPr>
              <a:t>A Denial of Service (</a:t>
            </a:r>
            <a:r>
              <a:rPr lang="en-US" sz="2600" dirty="0" err="1">
                <a:latin typeface="Times New Roman" panose="02020603050405020304" pitchFamily="18" charset="0"/>
                <a:cs typeface="Times New Roman" panose="02020603050405020304" pitchFamily="18" charset="0"/>
              </a:rPr>
              <a:t>DoS</a:t>
            </a:r>
            <a:r>
              <a:rPr lang="en-US" sz="2600" dirty="0">
                <a:latin typeface="Times New Roman" panose="02020603050405020304" pitchFamily="18" charset="0"/>
                <a:cs typeface="Times New Roman" panose="02020603050405020304" pitchFamily="18" charset="0"/>
              </a:rPr>
              <a:t>) attack, consists of sending a large amount of internet traffic towards a server which hosts a website to stop somebody or anybody from accessing it. </a:t>
            </a:r>
          </a:p>
          <a:p>
            <a:pPr fontAlgn="base"/>
            <a:r>
              <a:rPr lang="en-US" sz="2600" dirty="0">
                <a:latin typeface="Times New Roman" panose="02020603050405020304" pitchFamily="18" charset="0"/>
                <a:cs typeface="Times New Roman" panose="02020603050405020304" pitchFamily="18" charset="0"/>
              </a:rPr>
              <a:t>As a result, the server is unable to fulfill legitimate requests. </a:t>
            </a:r>
          </a:p>
          <a:p>
            <a:pPr fontAlgn="base"/>
            <a:r>
              <a:rPr lang="en-US" sz="2600" dirty="0">
                <a:latin typeface="Times New Roman" panose="02020603050405020304" pitchFamily="18" charset="0"/>
                <a:cs typeface="Times New Roman" panose="02020603050405020304" pitchFamily="18" charset="0"/>
              </a:rPr>
              <a:t>A </a:t>
            </a:r>
            <a:r>
              <a:rPr lang="en-US" sz="2600" b="1" dirty="0">
                <a:latin typeface="Times New Roman" panose="02020603050405020304" pitchFamily="18" charset="0"/>
                <a:cs typeface="Times New Roman" panose="02020603050405020304" pitchFamily="18" charset="0"/>
                <a:hlinkClick r:id="rId2"/>
              </a:rPr>
              <a:t>distributed denial of service (</a:t>
            </a:r>
            <a:r>
              <a:rPr lang="en-US" sz="2600" b="1" dirty="0" err="1">
                <a:latin typeface="Times New Roman" panose="02020603050405020304" pitchFamily="18" charset="0"/>
                <a:cs typeface="Times New Roman" panose="02020603050405020304" pitchFamily="18" charset="0"/>
                <a:hlinkClick r:id="rId2"/>
              </a:rPr>
              <a:t>DDoS</a:t>
            </a:r>
            <a:r>
              <a:rPr lang="en-US" sz="2600" b="1" dirty="0">
                <a:latin typeface="Times New Roman" panose="02020603050405020304" pitchFamily="18" charset="0"/>
                <a:cs typeface="Times New Roman" panose="02020603050405020304" pitchFamily="18" charset="0"/>
                <a:hlinkClick r:id="rId2"/>
              </a:rPr>
              <a:t>)</a:t>
            </a:r>
            <a:r>
              <a:rPr lang="en-US" sz="2600" dirty="0">
                <a:latin typeface="Times New Roman" panose="02020603050405020304" pitchFamily="18" charset="0"/>
                <a:cs typeface="Times New Roman" panose="02020603050405020304" pitchFamily="18" charset="0"/>
              </a:rPr>
              <a:t> attack uses an army of computers, usually compromised by malware and under the control of cybercriminals, to funnel the traffic towards the targets.</a:t>
            </a:r>
          </a:p>
          <a:p>
            <a:pPr marL="0" indent="0">
              <a:buNone/>
            </a:pP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267200"/>
            <a:ext cx="4419600" cy="2286000"/>
          </a:xfrm>
          <a:prstGeom prst="rect">
            <a:avLst/>
          </a:prstGeom>
        </p:spPr>
      </p:pic>
    </p:spTree>
    <p:extLst>
      <p:ext uri="{BB962C8B-B14F-4D97-AF65-F5344CB8AC3E}">
        <p14:creationId xmlns:p14="http://schemas.microsoft.com/office/powerpoint/2010/main" val="4905488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8955F-1635-43F6-A0C8-289E61B26A7B}"/>
              </a:ext>
            </a:extLst>
          </p:cNvPr>
          <p:cNvSpPr>
            <a:spLocks noGrp="1"/>
          </p:cNvSpPr>
          <p:nvPr>
            <p:ph type="title"/>
          </p:nvPr>
        </p:nvSpPr>
        <p:spPr>
          <a:xfrm>
            <a:off x="457200" y="457200"/>
            <a:ext cx="8229600" cy="609600"/>
          </a:xfrm>
        </p:spPr>
        <p:txBody>
          <a:bodyPr>
            <a:normAutofit fontScale="90000"/>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F0386EBD-9274-40AA-B613-82CA0ED133E3}"/>
              </a:ext>
            </a:extLst>
          </p:cNvPr>
          <p:cNvSpPr>
            <a:spLocks noGrp="1"/>
          </p:cNvSpPr>
          <p:nvPr>
            <p:ph idx="1"/>
          </p:nvPr>
        </p:nvSpPr>
        <p:spPr>
          <a:xfrm>
            <a:off x="381000" y="1676400"/>
            <a:ext cx="8229600" cy="3810000"/>
          </a:xfrm>
        </p:spPr>
        <p:txBody>
          <a:bodyPr/>
          <a:lstStyle/>
          <a:p>
            <a:pPr marL="0" indent="0" algn="just">
              <a:buNone/>
            </a:pPr>
            <a:r>
              <a:rPr lang="en-US" sz="1800" b="0" i="0" u="none" strike="noStrike" baseline="0" dirty="0">
                <a:solidFill>
                  <a:srgbClr val="000000"/>
                </a:solidFill>
                <a:latin typeface="Precisely Demi"/>
              </a:rPr>
              <a:t>4. </a:t>
            </a:r>
            <a:r>
              <a:rPr lang="en-US" sz="2000" b="1" dirty="0">
                <a:solidFill>
                  <a:srgbClr val="FF0000"/>
                </a:solidFill>
              </a:rPr>
              <a:t>End-point devices — </a:t>
            </a:r>
            <a:r>
              <a:rPr lang="en-US" sz="2000" dirty="0">
                <a:solidFill>
                  <a:srgbClr val="000000"/>
                </a:solidFill>
              </a:rPr>
              <a:t>Educate employees on how to safely use desktops, laptops, and mobile devices, including taking care that these devices aren’t lost or stolen. If a device, however, is lost, stolen, or simply repurposed, IT staff needs the ability to locally or remotely execute a secure-wipe process. Of course, end-point devices need to be kept up to date with anti-virus, anti-malware, and anti-ransomware protection. </a:t>
            </a:r>
            <a:endParaRPr lang="en-IN" sz="2000" dirty="0">
              <a:solidFill>
                <a:srgbClr val="000000"/>
              </a:solidFill>
            </a:endParaRPr>
          </a:p>
        </p:txBody>
      </p:sp>
    </p:spTree>
    <p:extLst>
      <p:ext uri="{BB962C8B-B14F-4D97-AF65-F5344CB8AC3E}">
        <p14:creationId xmlns:p14="http://schemas.microsoft.com/office/powerpoint/2010/main" val="30563983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874" y="381000"/>
            <a:ext cx="8229600" cy="609600"/>
          </a:xfrm>
        </p:spPr>
        <p:txBody>
          <a:bodyPr>
            <a:normAutofit fontScale="90000"/>
          </a:bodyPr>
          <a:lstStyle/>
          <a:p>
            <a:r>
              <a:rPr lang="en-US" dirty="0"/>
              <a:t>Network Security</a:t>
            </a:r>
          </a:p>
        </p:txBody>
      </p:sp>
      <p:sp>
        <p:nvSpPr>
          <p:cNvPr id="3" name="Content Placeholder 2"/>
          <p:cNvSpPr>
            <a:spLocks noGrp="1"/>
          </p:cNvSpPr>
          <p:nvPr>
            <p:ph idx="1"/>
          </p:nvPr>
        </p:nvSpPr>
        <p:spPr>
          <a:xfrm>
            <a:off x="457200" y="1371600"/>
            <a:ext cx="8229600" cy="5105400"/>
          </a:xfrm>
        </p:spPr>
        <p:txBody>
          <a:bodyPr>
            <a:normAutofit/>
          </a:bodyPr>
          <a:lstStyle/>
          <a:p>
            <a:pPr marL="0" indent="0" algn="just">
              <a:buNone/>
            </a:pPr>
            <a:r>
              <a:rPr lang="en-US" sz="2400" b="0" i="0" u="none" strike="noStrike" baseline="0" dirty="0">
                <a:solidFill>
                  <a:srgbClr val="000000"/>
                </a:solidFill>
              </a:rPr>
              <a:t>The networks to which an IBM </a:t>
            </a:r>
            <a:r>
              <a:rPr lang="en-US" sz="2400" b="0" i="0" u="none" strike="noStrike" baseline="0" dirty="0" err="1">
                <a:solidFill>
                  <a:srgbClr val="000000"/>
                </a:solidFill>
              </a:rPr>
              <a:t>i</a:t>
            </a:r>
            <a:r>
              <a:rPr lang="en-US" sz="2400" b="0" i="0" u="none" strike="noStrike" baseline="0" dirty="0">
                <a:solidFill>
                  <a:srgbClr val="000000"/>
                </a:solidFill>
              </a:rPr>
              <a:t> is connected must be carefully secured, and if any of these networks are connected to the Internet, extra vigilance is required as Internet-connected networks often see thousands of access attempts each day by bots, sniffers, and hackers.</a:t>
            </a:r>
          </a:p>
          <a:p>
            <a:pPr marL="457200" indent="-457200" algn="just">
              <a:buFont typeface="+mj-lt"/>
              <a:buAutoNum type="arabicPeriod"/>
            </a:pPr>
            <a:r>
              <a:rPr lang="en-US" sz="2000" b="1" i="0" u="none" strike="noStrike" baseline="0" dirty="0">
                <a:solidFill>
                  <a:srgbClr val="FF0000"/>
                </a:solidFill>
              </a:rPr>
              <a:t>Firewalls — </a:t>
            </a:r>
            <a:r>
              <a:rPr lang="en-US" sz="2000" b="0" i="0" u="none" strike="noStrike" baseline="0" dirty="0">
                <a:solidFill>
                  <a:srgbClr val="000000"/>
                </a:solidFill>
              </a:rPr>
              <a:t>By </a:t>
            </a:r>
            <a:r>
              <a:rPr lang="en-US" sz="2000" b="0" i="0" u="none" strike="noStrike" baseline="0" dirty="0">
                <a:solidFill>
                  <a:srgbClr val="FF0000"/>
                </a:solidFill>
              </a:rPr>
              <a:t>examining the flow of data </a:t>
            </a:r>
            <a:r>
              <a:rPr lang="en-US" sz="2000" b="0" i="0" u="none" strike="noStrike" baseline="0" dirty="0">
                <a:solidFill>
                  <a:srgbClr val="000000"/>
                </a:solidFill>
              </a:rPr>
              <a:t>entering a network, firewalls prevent unauthorized traffic by allowing only network traffic that meets predefined firewall rules.</a:t>
            </a:r>
          </a:p>
          <a:p>
            <a:pPr marL="457200" indent="-457200" algn="just">
              <a:buFont typeface="+mj-lt"/>
              <a:buAutoNum type="arabicPeriod"/>
            </a:pPr>
            <a:r>
              <a:rPr lang="en-US" sz="2000" b="1" dirty="0">
                <a:solidFill>
                  <a:srgbClr val="FF0000"/>
                </a:solidFill>
              </a:rPr>
              <a:t>IDS and IPS - </a:t>
            </a:r>
            <a:r>
              <a:rPr lang="en-US" sz="2000" dirty="0">
                <a:solidFill>
                  <a:srgbClr val="000000"/>
                </a:solidFill>
              </a:rPr>
              <a:t>These technologies go beyond traditional firewall capabilities by analyzing traffic within the network itself for suspicious patterns of activity and then triggering alerts when such activity is detected. IPS goes a step further than IDS by acting to prevent the suspicious activity from affecting the network.</a:t>
            </a:r>
          </a:p>
          <a:p>
            <a:pPr marL="457200" indent="-457200" algn="just">
              <a:buFont typeface="+mj-lt"/>
              <a:buAutoNum type="arabicPeriod"/>
            </a:pPr>
            <a:endParaRPr lang="en-US" sz="2000" dirty="0">
              <a:solidFill>
                <a:srgbClr val="000000"/>
              </a:solidFill>
            </a:endParaRPr>
          </a:p>
          <a:p>
            <a:pPr marL="0" indent="0" algn="just">
              <a:buNone/>
            </a:pPr>
            <a:endParaRPr lang="en-US" sz="2400" dirty="0"/>
          </a:p>
        </p:txBody>
      </p:sp>
    </p:spTree>
    <p:extLst>
      <p:ext uri="{BB962C8B-B14F-4D97-AF65-F5344CB8AC3E}">
        <p14:creationId xmlns:p14="http://schemas.microsoft.com/office/powerpoint/2010/main" val="3737416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6EC77-3F59-4794-9CCD-D9C6C8A673DC}"/>
              </a:ext>
            </a:extLst>
          </p:cNvPr>
          <p:cNvSpPr>
            <a:spLocks noGrp="1"/>
          </p:cNvSpPr>
          <p:nvPr>
            <p:ph type="title"/>
          </p:nvPr>
        </p:nvSpPr>
        <p:spPr>
          <a:xfrm>
            <a:off x="381000" y="609600"/>
            <a:ext cx="8229600" cy="685800"/>
          </a:xfrm>
        </p:spPr>
        <p:txBody>
          <a:bodyPr>
            <a:normAutofit fontScale="90000"/>
          </a:bodyPr>
          <a:lstStyle/>
          <a:p>
            <a:r>
              <a:rPr lang="en-US" dirty="0" err="1"/>
              <a:t>Contd</a:t>
            </a:r>
            <a:r>
              <a:rPr lang="en-US" dirty="0"/>
              <a:t>…</a:t>
            </a:r>
            <a:endParaRPr lang="en-IN" dirty="0"/>
          </a:p>
        </p:txBody>
      </p:sp>
      <p:sp>
        <p:nvSpPr>
          <p:cNvPr id="3" name="Content Placeholder 2">
            <a:extLst>
              <a:ext uri="{FF2B5EF4-FFF2-40B4-BE49-F238E27FC236}">
                <a16:creationId xmlns:a16="http://schemas.microsoft.com/office/drawing/2014/main" id="{EE839717-EFAE-4B72-A0EA-A8A9930204A2}"/>
              </a:ext>
            </a:extLst>
          </p:cNvPr>
          <p:cNvSpPr>
            <a:spLocks noGrp="1"/>
          </p:cNvSpPr>
          <p:nvPr>
            <p:ph idx="1"/>
          </p:nvPr>
        </p:nvSpPr>
        <p:spPr>
          <a:xfrm>
            <a:off x="460310" y="1943100"/>
            <a:ext cx="8229600" cy="2971800"/>
          </a:xfrm>
        </p:spPr>
        <p:txBody>
          <a:bodyPr>
            <a:normAutofit/>
          </a:bodyPr>
          <a:lstStyle/>
          <a:p>
            <a:pPr marL="0" indent="0" algn="just">
              <a:buNone/>
            </a:pPr>
            <a:r>
              <a:rPr lang="en-US" sz="2000" dirty="0">
                <a:solidFill>
                  <a:srgbClr val="000000"/>
                </a:solidFill>
              </a:rPr>
              <a:t>3. </a:t>
            </a:r>
            <a:r>
              <a:rPr lang="en-US" sz="2000" b="1" i="0" u="none" strike="noStrike" baseline="0" dirty="0">
                <a:solidFill>
                  <a:srgbClr val="FF0000"/>
                </a:solidFill>
              </a:rPr>
              <a:t>Network segmentation — </a:t>
            </a:r>
            <a:r>
              <a:rPr lang="en-US" sz="2000" b="0" i="0" u="none" strike="noStrike" baseline="0" dirty="0">
                <a:solidFill>
                  <a:srgbClr val="000000"/>
                </a:solidFill>
              </a:rPr>
              <a:t>A network-security best practice is to </a:t>
            </a:r>
            <a:r>
              <a:rPr lang="en-US" sz="2000" b="1" i="0" u="none" strike="noStrike" baseline="0" dirty="0">
                <a:solidFill>
                  <a:srgbClr val="000000"/>
                </a:solidFill>
              </a:rPr>
              <a:t>avoid</a:t>
            </a:r>
            <a:r>
              <a:rPr lang="en-US" sz="2000" b="0" i="0" u="none" strike="noStrike" baseline="0" dirty="0">
                <a:solidFill>
                  <a:srgbClr val="000000"/>
                </a:solidFill>
              </a:rPr>
              <a:t> putting all IT assets together within a single network. By grouping together within each network only the systems and components that are related to one or more specific applications would be compromised.</a:t>
            </a:r>
          </a:p>
          <a:p>
            <a:pPr marL="0" indent="0" algn="just">
              <a:buNone/>
            </a:pPr>
            <a:r>
              <a:rPr lang="en-US" sz="2000" dirty="0">
                <a:solidFill>
                  <a:srgbClr val="000000"/>
                </a:solidFill>
              </a:rPr>
              <a:t>4. </a:t>
            </a:r>
            <a:r>
              <a:rPr lang="en-US" sz="2000" b="1" dirty="0">
                <a:solidFill>
                  <a:srgbClr val="FF0000"/>
                </a:solidFill>
              </a:rPr>
              <a:t>Encryption of network data — </a:t>
            </a:r>
            <a:r>
              <a:rPr lang="en-US" sz="2000" b="0" i="0" u="none" strike="noStrike" baseline="0" dirty="0">
                <a:solidFill>
                  <a:srgbClr val="000000"/>
                </a:solidFill>
              </a:rPr>
              <a:t>Any data that is sent across a network must be encrypted to prevent passwords and other sensitive information from being read “in the clear.”</a:t>
            </a:r>
            <a:endParaRPr lang="en-IN" sz="2000" dirty="0"/>
          </a:p>
        </p:txBody>
      </p:sp>
    </p:spTree>
    <p:extLst>
      <p:ext uri="{BB962C8B-B14F-4D97-AF65-F5344CB8AC3E}">
        <p14:creationId xmlns:p14="http://schemas.microsoft.com/office/powerpoint/2010/main" val="131339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439A-0888-45BB-806F-3BA91565A346}"/>
              </a:ext>
            </a:extLst>
          </p:cNvPr>
          <p:cNvSpPr>
            <a:spLocks noGrp="1"/>
          </p:cNvSpPr>
          <p:nvPr>
            <p:ph type="title"/>
          </p:nvPr>
        </p:nvSpPr>
        <p:spPr>
          <a:xfrm>
            <a:off x="457200" y="304800"/>
            <a:ext cx="8229600" cy="685800"/>
          </a:xfrm>
        </p:spPr>
        <p:txBody>
          <a:bodyPr>
            <a:noAutofit/>
          </a:bodyPr>
          <a:lstStyle/>
          <a:p>
            <a:r>
              <a:rPr lang="en-IN" sz="4000" i="0" u="none" strike="noStrike" baseline="0" dirty="0">
                <a:solidFill>
                  <a:srgbClr val="000000"/>
                </a:solidFill>
                <a:latin typeface="+mn-lt"/>
              </a:rPr>
              <a:t>IBM </a:t>
            </a:r>
            <a:r>
              <a:rPr lang="en-IN" sz="4000" i="0" u="none" strike="noStrike" baseline="0" dirty="0" err="1">
                <a:solidFill>
                  <a:srgbClr val="000000"/>
                </a:solidFill>
                <a:latin typeface="+mn-lt"/>
              </a:rPr>
              <a:t>i</a:t>
            </a:r>
            <a:r>
              <a:rPr lang="en-IN" sz="4000" i="0" u="none" strike="noStrike" baseline="0" dirty="0">
                <a:solidFill>
                  <a:srgbClr val="000000"/>
                </a:solidFill>
                <a:latin typeface="+mn-lt"/>
              </a:rPr>
              <a:t> Security Configuration</a:t>
            </a:r>
            <a:endParaRPr lang="en-IN" sz="4000" dirty="0">
              <a:latin typeface="+mn-lt"/>
            </a:endParaRPr>
          </a:p>
        </p:txBody>
      </p:sp>
      <p:sp>
        <p:nvSpPr>
          <p:cNvPr id="6" name="Content Placeholder 2">
            <a:extLst>
              <a:ext uri="{FF2B5EF4-FFF2-40B4-BE49-F238E27FC236}">
                <a16:creationId xmlns:a16="http://schemas.microsoft.com/office/drawing/2014/main" id="{72E6F372-F256-46D6-839D-DD1E3871A869}"/>
              </a:ext>
            </a:extLst>
          </p:cNvPr>
          <p:cNvSpPr>
            <a:spLocks noGrp="1"/>
          </p:cNvSpPr>
          <p:nvPr>
            <p:ph idx="1"/>
          </p:nvPr>
        </p:nvSpPr>
        <p:spPr>
          <a:xfrm>
            <a:off x="457200" y="1524000"/>
            <a:ext cx="8229600" cy="4800599"/>
          </a:xfrm>
        </p:spPr>
        <p:txBody>
          <a:bodyPr>
            <a:normAutofit fontScale="85000" lnSpcReduction="20000"/>
          </a:bodyPr>
          <a:lstStyle/>
          <a:p>
            <a:pPr marL="0" indent="0" algn="just">
              <a:buNone/>
            </a:pPr>
            <a:r>
              <a:rPr lang="en-US" sz="2400" b="0" i="0" u="none" strike="noStrike" baseline="0" dirty="0">
                <a:solidFill>
                  <a:srgbClr val="000000"/>
                </a:solidFill>
              </a:rPr>
              <a:t>Foundational to sound IBM </a:t>
            </a:r>
            <a:r>
              <a:rPr lang="en-US" sz="2400" b="0" i="0" u="none" strike="noStrike" baseline="0" dirty="0" err="1">
                <a:solidFill>
                  <a:srgbClr val="000000"/>
                </a:solidFill>
              </a:rPr>
              <a:t>i</a:t>
            </a:r>
            <a:r>
              <a:rPr lang="en-US" sz="2400" b="0" i="0" u="none" strike="noStrike" baseline="0" dirty="0">
                <a:solidFill>
                  <a:srgbClr val="000000"/>
                </a:solidFill>
              </a:rPr>
              <a:t> security is the proper configuration of the IBM </a:t>
            </a:r>
            <a:r>
              <a:rPr lang="en-US" sz="2400" b="0" i="0" u="none" strike="noStrike" baseline="0" dirty="0" err="1">
                <a:solidFill>
                  <a:srgbClr val="000000"/>
                </a:solidFill>
              </a:rPr>
              <a:t>i</a:t>
            </a:r>
            <a:r>
              <a:rPr lang="en-US" sz="2400" b="0" i="0" u="none" strike="noStrike" baseline="0" dirty="0">
                <a:solidFill>
                  <a:srgbClr val="000000"/>
                </a:solidFill>
              </a:rPr>
              <a:t> OS and related resources, as well as keeping OS versions and PTFs up to date.</a:t>
            </a:r>
          </a:p>
          <a:p>
            <a:pPr marL="457200" indent="-457200" algn="just">
              <a:buFont typeface="+mj-lt"/>
              <a:buAutoNum type="arabicPeriod"/>
            </a:pPr>
            <a:r>
              <a:rPr lang="en-IN" sz="2000" b="1" i="0" u="none" strike="noStrike" baseline="0" dirty="0">
                <a:solidFill>
                  <a:srgbClr val="FF0000"/>
                </a:solidFill>
              </a:rPr>
              <a:t>System values settings: </a:t>
            </a:r>
            <a:r>
              <a:rPr lang="en-US" sz="2000" dirty="0"/>
              <a:t>The QSECURITY system value that is used to specify the security level of the OS must be set to 40 or 50. Levels 40 and 50 also prevent direct access to objects, which means any user-written programs are required to utilize system interfaces (commands and APIs) in order to gain access to objects</a:t>
            </a:r>
            <a:r>
              <a:rPr lang="en-IN" sz="2000" i="0" u="none" strike="noStrike" baseline="0" dirty="0"/>
              <a:t> </a:t>
            </a:r>
          </a:p>
          <a:p>
            <a:pPr marL="457200" indent="-457200" algn="just">
              <a:buFont typeface="+mj-lt"/>
              <a:buAutoNum type="arabicPeriod"/>
            </a:pPr>
            <a:r>
              <a:rPr lang="en-IN" sz="2000" b="1" dirty="0">
                <a:solidFill>
                  <a:srgbClr val="FF0000"/>
                </a:solidFill>
              </a:rPr>
              <a:t>IBM </a:t>
            </a:r>
            <a:r>
              <a:rPr lang="en-IN" sz="2000" b="1" dirty="0" err="1">
                <a:solidFill>
                  <a:srgbClr val="FF0000"/>
                </a:solidFill>
              </a:rPr>
              <a:t>i</a:t>
            </a:r>
            <a:r>
              <a:rPr lang="en-IN" sz="2000" b="1" dirty="0">
                <a:solidFill>
                  <a:srgbClr val="FF0000"/>
                </a:solidFill>
              </a:rPr>
              <a:t> server-configuration settings — </a:t>
            </a:r>
            <a:r>
              <a:rPr lang="en-US" sz="2000" b="0" i="0" u="none" strike="noStrike" baseline="0" dirty="0">
                <a:solidFill>
                  <a:srgbClr val="000000"/>
                </a:solidFill>
              </a:rPr>
              <a:t>review all IBM </a:t>
            </a:r>
            <a:r>
              <a:rPr lang="en-US" sz="2000" b="0" i="0" u="none" strike="noStrike" baseline="0" dirty="0" err="1">
                <a:solidFill>
                  <a:srgbClr val="000000"/>
                </a:solidFill>
              </a:rPr>
              <a:t>i</a:t>
            </a:r>
            <a:r>
              <a:rPr lang="en-US" sz="2000" b="0" i="0" u="none" strike="noStrike" baseline="0" dirty="0">
                <a:solidFill>
                  <a:srgbClr val="000000"/>
                </a:solidFill>
              </a:rPr>
              <a:t> servers and deactivate any that aren’t needed.</a:t>
            </a:r>
          </a:p>
          <a:p>
            <a:pPr marL="457200" indent="-457200" algn="just">
              <a:buFont typeface="+mj-lt"/>
              <a:buAutoNum type="arabicPeriod"/>
            </a:pPr>
            <a:r>
              <a:rPr lang="en-US" sz="2000" b="1" dirty="0">
                <a:solidFill>
                  <a:srgbClr val="FF0000"/>
                </a:solidFill>
              </a:rPr>
              <a:t>Controlling access to System Service Tools (SST) — </a:t>
            </a:r>
            <a:r>
              <a:rPr lang="en-US" sz="2000" dirty="0">
                <a:solidFill>
                  <a:srgbClr val="000000"/>
                </a:solidFill>
              </a:rPr>
              <a:t>special care should be taken when giving users SST access. </a:t>
            </a:r>
            <a:r>
              <a:rPr lang="en-US" sz="2000" dirty="0"/>
              <a:t>Many SST capabilities provide significant access to data; for instance, network trace tools can provide a view of data flowing over a network. Because of this, care should be taken when giving users SST access.</a:t>
            </a:r>
            <a:r>
              <a:rPr lang="en-US" sz="1800" dirty="0"/>
              <a:t> </a:t>
            </a:r>
            <a:endParaRPr lang="en-US" sz="2000" dirty="0">
              <a:solidFill>
                <a:srgbClr val="000000"/>
              </a:solidFill>
            </a:endParaRPr>
          </a:p>
          <a:p>
            <a:pPr marL="457200" indent="-457200" algn="just">
              <a:buFont typeface="+mj-lt"/>
              <a:buAutoNum type="arabicPeriod"/>
            </a:pPr>
            <a:r>
              <a:rPr lang="en-IN" sz="2000" b="1" dirty="0">
                <a:solidFill>
                  <a:srgbClr val="FF0000"/>
                </a:solidFill>
              </a:rPr>
              <a:t>User authority settings  : </a:t>
            </a:r>
            <a:r>
              <a:rPr lang="en-US" sz="2000" dirty="0"/>
              <a:t>A best practice that stops the spread of powerful profiles is to assign limited privileges to the majority of user profiles and then, on a case-by-case basis, temporarily grant selected users the authority they need to do a particular task. Third-party solutions make it easier for administrators, security officers, and end users to temporarily obtain elevated privileges as required. In addition, these third-party solutions log all actions taken once a user has the temporarily elevated authority. </a:t>
            </a:r>
            <a:endParaRPr lang="en-IN" sz="2000" dirty="0">
              <a:solidFill>
                <a:srgbClr val="FF0000"/>
              </a:solidFill>
            </a:endParaRPr>
          </a:p>
          <a:p>
            <a:pPr marL="457200" indent="-457200" algn="just">
              <a:buFont typeface="+mj-lt"/>
              <a:buAutoNum type="arabicPeriod"/>
            </a:pPr>
            <a:r>
              <a:rPr lang="en-US" sz="2000" b="1" dirty="0">
                <a:solidFill>
                  <a:srgbClr val="FF0000"/>
                </a:solidFill>
              </a:rPr>
              <a:t>Staying current on OS releases and PTFs : </a:t>
            </a:r>
            <a:r>
              <a:rPr lang="en-US" sz="2400" dirty="0"/>
              <a:t>Running older releases of the IBM i OS can open a security risk within an enterprise. </a:t>
            </a:r>
            <a:endParaRPr lang="en-US" sz="2400" b="1" dirty="0">
              <a:solidFill>
                <a:srgbClr val="FF0000"/>
              </a:solidFill>
            </a:endParaRPr>
          </a:p>
          <a:p>
            <a:pPr marL="0" indent="0" algn="just">
              <a:buNone/>
            </a:pPr>
            <a:endParaRPr lang="en-US" sz="2400" dirty="0"/>
          </a:p>
        </p:txBody>
      </p:sp>
    </p:spTree>
    <p:extLst>
      <p:ext uri="{BB962C8B-B14F-4D97-AF65-F5344CB8AC3E}">
        <p14:creationId xmlns:p14="http://schemas.microsoft.com/office/powerpoint/2010/main" val="22940190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IN" sz="4000" i="0" u="none" strike="noStrike" baseline="0" dirty="0">
                <a:solidFill>
                  <a:srgbClr val="000000"/>
                </a:solidFill>
                <a:latin typeface="+mn-lt"/>
              </a:rPr>
              <a:t>System-Access Security</a:t>
            </a:r>
            <a:endParaRPr lang="en-US" sz="4000" dirty="0">
              <a:latin typeface="+mn-lt"/>
            </a:endParaRPr>
          </a:p>
        </p:txBody>
      </p:sp>
      <p:sp>
        <p:nvSpPr>
          <p:cNvPr id="3" name="Content Placeholder 2"/>
          <p:cNvSpPr>
            <a:spLocks noGrp="1"/>
          </p:cNvSpPr>
          <p:nvPr>
            <p:ph idx="1"/>
          </p:nvPr>
        </p:nvSpPr>
        <p:spPr>
          <a:xfrm>
            <a:off x="457200" y="990600"/>
            <a:ext cx="8229600" cy="5715000"/>
          </a:xfrm>
        </p:spPr>
        <p:txBody>
          <a:bodyPr>
            <a:normAutofit/>
          </a:bodyPr>
          <a:lstStyle/>
          <a:p>
            <a:pPr marL="0" indent="0" algn="just">
              <a:buNone/>
            </a:pPr>
            <a:r>
              <a:rPr lang="en-US" sz="2400" b="0" i="0" u="none" strike="noStrike" baseline="0" dirty="0">
                <a:solidFill>
                  <a:srgbClr val="000000"/>
                </a:solidFill>
              </a:rPr>
              <a:t>It helps keep unauthorized people out of IBM </a:t>
            </a:r>
            <a:r>
              <a:rPr lang="en-US" sz="2400" b="0" i="0" u="none" strike="noStrike" baseline="0" dirty="0" err="1">
                <a:solidFill>
                  <a:srgbClr val="000000"/>
                </a:solidFill>
              </a:rPr>
              <a:t>i</a:t>
            </a:r>
            <a:r>
              <a:rPr lang="en-US" sz="2400" b="0" i="0" u="none" strike="noStrike" baseline="0" dirty="0">
                <a:solidFill>
                  <a:srgbClr val="000000"/>
                </a:solidFill>
              </a:rPr>
              <a:t> environments while maintaining tight control over what authorized users are able to do once logged in.</a:t>
            </a:r>
          </a:p>
          <a:p>
            <a:pPr marL="457200" indent="-457200" algn="just">
              <a:buFont typeface="+mj-lt"/>
              <a:buAutoNum type="arabicPeriod"/>
            </a:pPr>
            <a:r>
              <a:rPr lang="en-IN" sz="2000" b="1" i="0" u="none" strike="noStrike" baseline="0" dirty="0">
                <a:solidFill>
                  <a:srgbClr val="FF0000"/>
                </a:solidFill>
              </a:rPr>
              <a:t>Password management — </a:t>
            </a:r>
            <a:r>
              <a:rPr lang="en-US" sz="2000" dirty="0">
                <a:solidFill>
                  <a:srgbClr val="000000"/>
                </a:solidFill>
              </a:rPr>
              <a:t>Weak passwords and dormant user profiles pose a significant security vulnerability. Effective password management system is needed.</a:t>
            </a:r>
          </a:p>
          <a:p>
            <a:pPr marL="457200" indent="-457200" algn="just">
              <a:buFont typeface="+mj-lt"/>
              <a:buAutoNum type="arabicPeriod"/>
            </a:pPr>
            <a:r>
              <a:rPr lang="en-IN" sz="2000" b="1" dirty="0">
                <a:solidFill>
                  <a:srgbClr val="FF0000"/>
                </a:solidFill>
              </a:rPr>
              <a:t>Multi-factor authenti</a:t>
            </a:r>
            <a:r>
              <a:rPr lang="en-IN" sz="1800" b="1" dirty="0">
                <a:solidFill>
                  <a:srgbClr val="FF0000"/>
                </a:solidFill>
              </a:rPr>
              <a:t>cation - </a:t>
            </a:r>
            <a:r>
              <a:rPr lang="en-US" sz="2000" dirty="0">
                <a:solidFill>
                  <a:srgbClr val="000000"/>
                </a:solidFill>
              </a:rPr>
              <a:t>In instances where users need to access IBM i environments containing especially sensitive data, third-party technologies can be implemented that require two or more identifying factors from users before access is granted. </a:t>
            </a:r>
          </a:p>
          <a:p>
            <a:pPr marL="457200" indent="-457200" algn="just">
              <a:buFont typeface="+mj-lt"/>
              <a:buAutoNum type="arabicPeriod"/>
            </a:pPr>
            <a:r>
              <a:rPr lang="en-IN" sz="2000" b="1" dirty="0">
                <a:solidFill>
                  <a:srgbClr val="FF0000"/>
                </a:solidFill>
              </a:rPr>
              <a:t>Network-access control — </a:t>
            </a:r>
            <a:r>
              <a:rPr lang="en-US" sz="2000" dirty="0">
                <a:solidFill>
                  <a:srgbClr val="000000"/>
                </a:solidFill>
              </a:rPr>
              <a:t>Unauthorized access via sockets and network protocols (e.g., ODBC, FTP, DRDA, etc.) can be prevented through the use of rules-based exit programs that cover network and socket exit points. </a:t>
            </a:r>
          </a:p>
          <a:p>
            <a:pPr marL="0" indent="0" algn="just">
              <a:buNone/>
            </a:pPr>
            <a:endParaRPr lang="en-US" sz="2000" dirty="0">
              <a:solidFill>
                <a:srgbClr val="000000"/>
              </a:solidFill>
            </a:endParaRPr>
          </a:p>
        </p:txBody>
      </p:sp>
    </p:spTree>
    <p:extLst>
      <p:ext uri="{BB962C8B-B14F-4D97-AF65-F5344CB8AC3E}">
        <p14:creationId xmlns:p14="http://schemas.microsoft.com/office/powerpoint/2010/main" val="3421953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83E6-51C1-4124-9D01-B6C5ED67F42F}"/>
              </a:ext>
            </a:extLst>
          </p:cNvPr>
          <p:cNvSpPr>
            <a:spLocks noGrp="1"/>
          </p:cNvSpPr>
          <p:nvPr>
            <p:ph type="title"/>
          </p:nvPr>
        </p:nvSpPr>
        <p:spPr>
          <a:xfrm>
            <a:off x="464976" y="533400"/>
            <a:ext cx="8229600" cy="609600"/>
          </a:xfrm>
        </p:spPr>
        <p:txBody>
          <a:bodyPr>
            <a:normAutofit fontScale="90000"/>
          </a:bodyPr>
          <a:lstStyle/>
          <a:p>
            <a:r>
              <a:rPr lang="en-IN" i="0" u="none" strike="noStrike" baseline="0" dirty="0">
                <a:solidFill>
                  <a:srgbClr val="000000"/>
                </a:solidFill>
                <a:latin typeface="+mn-lt"/>
              </a:rPr>
              <a:t>File and Field Security</a:t>
            </a:r>
            <a:br>
              <a:rPr lang="en-US" sz="4400" i="0" dirty="0">
                <a:effectLst/>
              </a:rPr>
            </a:br>
            <a:endParaRPr lang="en-IN" dirty="0"/>
          </a:p>
        </p:txBody>
      </p:sp>
      <p:sp>
        <p:nvSpPr>
          <p:cNvPr id="3" name="Content Placeholder 2">
            <a:extLst>
              <a:ext uri="{FF2B5EF4-FFF2-40B4-BE49-F238E27FC236}">
                <a16:creationId xmlns:a16="http://schemas.microsoft.com/office/drawing/2014/main" id="{643A1EA2-D058-4A9D-A318-52FE2CE867AC}"/>
              </a:ext>
            </a:extLst>
          </p:cNvPr>
          <p:cNvSpPr>
            <a:spLocks noGrp="1"/>
          </p:cNvSpPr>
          <p:nvPr>
            <p:ph idx="1"/>
          </p:nvPr>
        </p:nvSpPr>
        <p:spPr>
          <a:xfrm>
            <a:off x="464976" y="990600"/>
            <a:ext cx="7993224" cy="5334001"/>
          </a:xfrm>
        </p:spPr>
        <p:txBody>
          <a:bodyPr>
            <a:normAutofit lnSpcReduction="10000"/>
          </a:bodyPr>
          <a:lstStyle/>
          <a:p>
            <a:pPr marL="0" indent="0" algn="just">
              <a:buNone/>
            </a:pPr>
            <a:r>
              <a:rPr lang="en-US" sz="2400" b="0" i="0" u="none" strike="noStrike" baseline="0" dirty="0">
                <a:solidFill>
                  <a:srgbClr val="000000"/>
                </a:solidFill>
              </a:rPr>
              <a:t>Numerous regulations require companies in various industries to protect personally identifiable information (PII), personal health information (PHI), personal credit card information, and other sensitive data from being exposed. The following strategies and technologies are key to protecting files and data on the IBM </a:t>
            </a:r>
            <a:r>
              <a:rPr lang="en-US" sz="2400" b="0" i="0" u="none" strike="noStrike" baseline="0" dirty="0" err="1">
                <a:solidFill>
                  <a:srgbClr val="000000"/>
                </a:solidFill>
              </a:rPr>
              <a:t>i</a:t>
            </a:r>
            <a:r>
              <a:rPr lang="en-US" sz="2400" b="0" i="0" u="none" strike="noStrike" baseline="0" dirty="0">
                <a:solidFill>
                  <a:srgbClr val="000000"/>
                </a:solidFill>
              </a:rPr>
              <a:t>.</a:t>
            </a:r>
          </a:p>
          <a:p>
            <a:pPr marL="457200" indent="-457200" algn="just">
              <a:buFont typeface="+mj-lt"/>
              <a:buAutoNum type="arabicPeriod"/>
            </a:pPr>
            <a:r>
              <a:rPr lang="en-IN" sz="2000" b="1" i="0" dirty="0">
                <a:solidFill>
                  <a:srgbClr val="FF0000"/>
                </a:solidFill>
                <a:effectLst/>
              </a:rPr>
              <a:t>Object-level authority management: </a:t>
            </a:r>
            <a:r>
              <a:rPr lang="en-IN" sz="2000" dirty="0"/>
              <a:t>Sensitive file should be protected from public access. </a:t>
            </a:r>
            <a:r>
              <a:rPr lang="en-US" sz="2000" dirty="0"/>
              <a:t>Through private authority, designated users can then be granted specific access to these files. </a:t>
            </a:r>
          </a:p>
          <a:p>
            <a:pPr marL="457200" indent="-457200" algn="just">
              <a:buFont typeface="+mj-lt"/>
              <a:buAutoNum type="arabicPeriod"/>
            </a:pPr>
            <a:r>
              <a:rPr lang="en-US" sz="2000" b="1" dirty="0">
                <a:solidFill>
                  <a:srgbClr val="FF0000"/>
                </a:solidFill>
              </a:rPr>
              <a:t>Row and Column Access Control (RCAC): </a:t>
            </a:r>
            <a:r>
              <a:rPr lang="en-US" sz="2000" dirty="0"/>
              <a:t>prevent selected users from viewing specified rows in a file and/or data in particular columns.</a:t>
            </a:r>
          </a:p>
          <a:p>
            <a:pPr marL="457200" indent="-457200" algn="just">
              <a:buFont typeface="+mj-lt"/>
              <a:buAutoNum type="arabicPeriod"/>
            </a:pPr>
            <a:r>
              <a:rPr lang="en-IN" sz="2000" b="1" dirty="0">
                <a:solidFill>
                  <a:srgbClr val="FF0000"/>
                </a:solidFill>
              </a:rPr>
              <a:t>File-access protection: </a:t>
            </a:r>
            <a:r>
              <a:rPr lang="en-US" sz="2000" dirty="0"/>
              <a:t>Building upon object-level authority management, various exit points can be used with rules-based exit programs to further control access to files in very specific ways.</a:t>
            </a:r>
          </a:p>
          <a:p>
            <a:pPr marL="0" indent="0" algn="just">
              <a:buNone/>
            </a:pPr>
            <a:r>
              <a:rPr lang="en-US" sz="2000" dirty="0"/>
              <a:t>	for instance, a particular file may only be accessed or a particular 	command may only be used during specific days or hours.</a:t>
            </a:r>
          </a:p>
        </p:txBody>
      </p:sp>
    </p:spTree>
    <p:extLst>
      <p:ext uri="{BB962C8B-B14F-4D97-AF65-F5344CB8AC3E}">
        <p14:creationId xmlns:p14="http://schemas.microsoft.com/office/powerpoint/2010/main" val="17057971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dirty="0" err="1"/>
              <a:t>Contd</a:t>
            </a:r>
            <a:r>
              <a:rPr lang="en-US" sz="4000" dirty="0"/>
              <a:t>…</a:t>
            </a:r>
          </a:p>
        </p:txBody>
      </p:sp>
      <p:sp>
        <p:nvSpPr>
          <p:cNvPr id="3" name="Content Placeholder 2"/>
          <p:cNvSpPr>
            <a:spLocks noGrp="1"/>
          </p:cNvSpPr>
          <p:nvPr>
            <p:ph idx="1"/>
          </p:nvPr>
        </p:nvSpPr>
        <p:spPr>
          <a:xfrm>
            <a:off x="457200" y="1219200"/>
            <a:ext cx="8229600" cy="4983163"/>
          </a:xfrm>
        </p:spPr>
        <p:txBody>
          <a:bodyPr>
            <a:normAutofit/>
          </a:bodyPr>
          <a:lstStyle/>
          <a:p>
            <a:pPr marL="457200" indent="-457200" algn="just">
              <a:buAutoNum type="arabicPeriod" startAt="4"/>
            </a:pPr>
            <a:r>
              <a:rPr lang="en-IN" sz="2000" b="1" i="0" dirty="0">
                <a:solidFill>
                  <a:srgbClr val="FF0000"/>
                </a:solidFill>
                <a:effectLst/>
              </a:rPr>
              <a:t>Encryption: </a:t>
            </a:r>
            <a:r>
              <a:rPr lang="en-IN" sz="2000" dirty="0"/>
              <a:t>Convert the data into an unintelligible format using      Encryption techniques. </a:t>
            </a:r>
            <a:r>
              <a:rPr lang="en-US" sz="2000" dirty="0"/>
              <a:t>Encryption requires the careful</a:t>
            </a:r>
            <a:br>
              <a:rPr lang="en-US" sz="2000" dirty="0"/>
            </a:br>
            <a:r>
              <a:rPr lang="en-US" sz="2000" dirty="0"/>
              <a:t>management of encryption keys to ensure they don’t fall into</a:t>
            </a:r>
            <a:br>
              <a:rPr lang="en-US" sz="2000" dirty="0"/>
            </a:br>
            <a:r>
              <a:rPr lang="en-US" sz="2000" dirty="0"/>
              <a:t>the wrong hands.</a:t>
            </a:r>
          </a:p>
          <a:p>
            <a:pPr algn="just">
              <a:buFont typeface="Wingdings" panose="05000000000000000000" pitchFamily="2" charset="2"/>
              <a:buChar char="ü"/>
            </a:pPr>
            <a:r>
              <a:rPr lang="en-US" sz="2000" b="1" dirty="0"/>
              <a:t>Data at Rest: </a:t>
            </a:r>
            <a:r>
              <a:rPr lang="en-US" sz="2000" dirty="0"/>
              <a:t>Third-party encryption solutions can encrypt sensitive data on the IBM </a:t>
            </a:r>
            <a:r>
              <a:rPr lang="en-US" sz="2000" dirty="0" err="1"/>
              <a:t>i</a:t>
            </a:r>
            <a:r>
              <a:rPr lang="en-US" sz="2000" dirty="0"/>
              <a:t>—such as credit card numbers—at the field level within databases. Technologies are also available that encrypt backup</a:t>
            </a:r>
            <a:br>
              <a:rPr lang="en-US" sz="2000" dirty="0"/>
            </a:br>
            <a:r>
              <a:rPr lang="en-US" sz="2000" dirty="0"/>
              <a:t>media and disk drives.</a:t>
            </a:r>
          </a:p>
          <a:p>
            <a:pPr algn="just">
              <a:buFont typeface="Wingdings" panose="05000000000000000000" pitchFamily="2" charset="2"/>
              <a:buChar char="ü"/>
            </a:pPr>
            <a:r>
              <a:rPr lang="en-IN" sz="2000" b="1" dirty="0"/>
              <a:t>Data in motion: </a:t>
            </a:r>
            <a:r>
              <a:rPr lang="en-US" sz="2000" dirty="0"/>
              <a:t>TLS 1.2 or greater must be used to encrypt application data sent across networks. In addition, when entire files containing sensitive information need to be sent between systems or entities via FTP, they should always be encrypted, both during transit and when transfer files reside within send/receive staging areas. </a:t>
            </a:r>
            <a:endParaRPr lang="en-IN" sz="2000" dirty="0"/>
          </a:p>
          <a:p>
            <a:pPr algn="just">
              <a:buFont typeface="Wingdings" panose="05000000000000000000" pitchFamily="2" charset="2"/>
              <a:buChar char="ü"/>
            </a:pPr>
            <a:r>
              <a:rPr lang="en-IN" sz="2000" b="1" dirty="0"/>
              <a:t>Date in use:</a:t>
            </a:r>
            <a:r>
              <a:rPr lang="en-IN" sz="2000" dirty="0"/>
              <a:t> </a:t>
            </a:r>
            <a:r>
              <a:rPr lang="en-US" sz="2000" dirty="0"/>
              <a:t>Restrict access by user role, limiting system access to only those who need it. </a:t>
            </a:r>
          </a:p>
        </p:txBody>
      </p:sp>
    </p:spTree>
    <p:extLst>
      <p:ext uri="{BB962C8B-B14F-4D97-AF65-F5344CB8AC3E}">
        <p14:creationId xmlns:p14="http://schemas.microsoft.com/office/powerpoint/2010/main" val="4433506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6CD4-6E8A-40AE-9A29-D259C743CE0F}"/>
              </a:ext>
            </a:extLst>
          </p:cNvPr>
          <p:cNvSpPr>
            <a:spLocks noGrp="1"/>
          </p:cNvSpPr>
          <p:nvPr>
            <p:ph type="title"/>
          </p:nvPr>
        </p:nvSpPr>
        <p:spPr>
          <a:xfrm>
            <a:off x="464976" y="304800"/>
            <a:ext cx="8229600" cy="533400"/>
          </a:xfrm>
        </p:spPr>
        <p:txBody>
          <a:bodyPr>
            <a:normAutofit fontScale="90000"/>
          </a:bodyPr>
          <a:lstStyle/>
          <a:p>
            <a:r>
              <a:rPr lang="en-IN" i="0" dirty="0" err="1">
                <a:effectLst/>
                <a:latin typeface="+mn-lt"/>
              </a:rPr>
              <a:t>Contd</a:t>
            </a:r>
            <a:r>
              <a:rPr lang="en-IN" i="0" dirty="0">
                <a:effectLst/>
                <a:latin typeface="+mn-lt"/>
              </a:rPr>
              <a:t>…</a:t>
            </a:r>
            <a:endParaRPr lang="en-IN" dirty="0"/>
          </a:p>
        </p:txBody>
      </p:sp>
      <p:sp>
        <p:nvSpPr>
          <p:cNvPr id="3" name="Content Placeholder 2">
            <a:extLst>
              <a:ext uri="{FF2B5EF4-FFF2-40B4-BE49-F238E27FC236}">
                <a16:creationId xmlns:a16="http://schemas.microsoft.com/office/drawing/2014/main" id="{158B2E60-D98E-4863-815C-715572F39B81}"/>
              </a:ext>
            </a:extLst>
          </p:cNvPr>
          <p:cNvSpPr>
            <a:spLocks noGrp="1"/>
          </p:cNvSpPr>
          <p:nvPr>
            <p:ph idx="1"/>
          </p:nvPr>
        </p:nvSpPr>
        <p:spPr>
          <a:xfrm>
            <a:off x="457200" y="1143000"/>
            <a:ext cx="8229600" cy="4983163"/>
          </a:xfrm>
        </p:spPr>
        <p:txBody>
          <a:bodyPr>
            <a:normAutofit/>
          </a:bodyPr>
          <a:lstStyle/>
          <a:p>
            <a:pPr marL="0" indent="0" algn="just">
              <a:buNone/>
            </a:pPr>
            <a:r>
              <a:rPr lang="en-US" sz="2000" b="1" i="0" dirty="0">
                <a:solidFill>
                  <a:srgbClr val="FF0000"/>
                </a:solidFill>
                <a:effectLst/>
              </a:rPr>
              <a:t>5. </a:t>
            </a:r>
            <a:r>
              <a:rPr lang="en-IN" sz="2000" b="1" i="0" dirty="0">
                <a:solidFill>
                  <a:srgbClr val="FF0000"/>
                </a:solidFill>
                <a:effectLst/>
              </a:rPr>
              <a:t>Tokenization of field data: </a:t>
            </a:r>
            <a:r>
              <a:rPr lang="en-US" sz="2000" b="0" i="0" dirty="0">
                <a:solidFill>
                  <a:srgbClr val="242021"/>
                </a:solidFill>
                <a:effectLst/>
              </a:rPr>
              <a:t>An alternative method of shielding sensitive data within applications and on printouts is to replace this data with non-sensitive substitute values called tokens. Third-party tokenization solutions utilize a database called a token vault (residing on a different server) to store</a:t>
            </a:r>
            <a:br>
              <a:rPr lang="en-US" sz="2000" b="0" i="0" dirty="0">
                <a:solidFill>
                  <a:srgbClr val="242021"/>
                </a:solidFill>
                <a:effectLst/>
              </a:rPr>
            </a:br>
            <a:r>
              <a:rPr lang="en-US" sz="2000" b="0" i="0" dirty="0">
                <a:solidFill>
                  <a:srgbClr val="242021"/>
                </a:solidFill>
                <a:effectLst/>
              </a:rPr>
              <a:t>both the sensitive data and information about the relationship between it and its replacement token.</a:t>
            </a:r>
          </a:p>
          <a:p>
            <a:pPr>
              <a:buFont typeface="Wingdings" panose="05000000000000000000" pitchFamily="2" charset="2"/>
              <a:buChar char="ü"/>
            </a:pPr>
            <a:r>
              <a:rPr lang="en-US" sz="2000" dirty="0">
                <a:solidFill>
                  <a:srgbClr val="242021"/>
                </a:solidFill>
              </a:rPr>
              <a:t>Tokenization is often used to replace credit card numbers, social security numbers, and other personally identifiable information.</a:t>
            </a:r>
          </a:p>
          <a:p>
            <a:pPr marL="0" indent="0" algn="just">
              <a:buNone/>
            </a:pPr>
            <a:r>
              <a:rPr lang="en-US" sz="2000" dirty="0">
                <a:solidFill>
                  <a:srgbClr val="242021"/>
                </a:solidFill>
              </a:rPr>
              <a:t> </a:t>
            </a:r>
            <a:br>
              <a:rPr lang="en-US" sz="900" dirty="0"/>
            </a:br>
            <a:endParaRPr lang="en-IN" sz="2400" dirty="0"/>
          </a:p>
        </p:txBody>
      </p:sp>
    </p:spTree>
    <p:extLst>
      <p:ext uri="{BB962C8B-B14F-4D97-AF65-F5344CB8AC3E}">
        <p14:creationId xmlns:p14="http://schemas.microsoft.com/office/powerpoint/2010/main" val="32911517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D8B4-776D-4920-99AE-FEFE061DB993}"/>
              </a:ext>
            </a:extLst>
          </p:cNvPr>
          <p:cNvSpPr>
            <a:spLocks noGrp="1"/>
          </p:cNvSpPr>
          <p:nvPr>
            <p:ph type="title"/>
          </p:nvPr>
        </p:nvSpPr>
        <p:spPr>
          <a:xfrm>
            <a:off x="457200" y="457200"/>
            <a:ext cx="8229600" cy="609600"/>
          </a:xfrm>
        </p:spPr>
        <p:txBody>
          <a:bodyPr>
            <a:noAutofit/>
          </a:bodyPr>
          <a:lstStyle/>
          <a:p>
            <a:br>
              <a:rPr lang="en-IN" sz="1600" dirty="0"/>
            </a:br>
            <a:r>
              <a:rPr lang="en-IN" sz="4000" i="0" dirty="0">
                <a:effectLst/>
                <a:latin typeface="+mn-lt"/>
              </a:rPr>
              <a:t>Security Monitoring and Auditing</a:t>
            </a:r>
            <a:br>
              <a:rPr lang="en-IN" sz="4000" i="0" dirty="0">
                <a:effectLst/>
                <a:latin typeface="+mn-lt"/>
              </a:rPr>
            </a:br>
            <a:endParaRPr lang="en-IN" sz="4000" dirty="0">
              <a:latin typeface="+mn-lt"/>
            </a:endParaRPr>
          </a:p>
        </p:txBody>
      </p:sp>
      <p:sp>
        <p:nvSpPr>
          <p:cNvPr id="3" name="Content Placeholder 2">
            <a:extLst>
              <a:ext uri="{FF2B5EF4-FFF2-40B4-BE49-F238E27FC236}">
                <a16:creationId xmlns:a16="http://schemas.microsoft.com/office/drawing/2014/main" id="{8E43D11C-F3FC-451C-92D4-10136437A477}"/>
              </a:ext>
            </a:extLst>
          </p:cNvPr>
          <p:cNvSpPr>
            <a:spLocks noGrp="1"/>
          </p:cNvSpPr>
          <p:nvPr>
            <p:ph idx="1"/>
          </p:nvPr>
        </p:nvSpPr>
        <p:spPr>
          <a:xfrm>
            <a:off x="381000" y="1143000"/>
            <a:ext cx="8229600" cy="5486400"/>
          </a:xfrm>
        </p:spPr>
        <p:txBody>
          <a:bodyPr>
            <a:normAutofit lnSpcReduction="10000"/>
          </a:bodyPr>
          <a:lstStyle/>
          <a:p>
            <a:pPr marL="0" indent="0" algn="just">
              <a:buNone/>
            </a:pPr>
            <a:r>
              <a:rPr lang="en-US" sz="2400" dirty="0">
                <a:solidFill>
                  <a:srgbClr val="242021"/>
                </a:solidFill>
              </a:rPr>
              <a:t>While all of the previous layers of security address prevention,</a:t>
            </a:r>
            <a:br>
              <a:rPr lang="en-US" sz="2400" dirty="0">
                <a:solidFill>
                  <a:srgbClr val="242021"/>
                </a:solidFill>
              </a:rPr>
            </a:br>
            <a:r>
              <a:rPr lang="en-US" sz="2400" dirty="0">
                <a:solidFill>
                  <a:srgbClr val="242021"/>
                </a:solidFill>
              </a:rPr>
              <a:t>this security layer focuses on implementing functions that</a:t>
            </a:r>
            <a:br>
              <a:rPr lang="en-US" sz="2400" dirty="0">
                <a:solidFill>
                  <a:srgbClr val="242021"/>
                </a:solidFill>
              </a:rPr>
            </a:br>
            <a:r>
              <a:rPr lang="en-US" sz="2400" dirty="0">
                <a:solidFill>
                  <a:srgbClr val="242021"/>
                </a:solidFill>
              </a:rPr>
              <a:t>log security-related events for the purposes of tracking,</a:t>
            </a:r>
            <a:br>
              <a:rPr lang="en-US" sz="2400" dirty="0">
                <a:solidFill>
                  <a:srgbClr val="242021"/>
                </a:solidFill>
              </a:rPr>
            </a:br>
            <a:r>
              <a:rPr lang="en-US" sz="2400" dirty="0">
                <a:solidFill>
                  <a:srgbClr val="242021"/>
                </a:solidFill>
              </a:rPr>
              <a:t>documentation, and to automatically alert administrators and</a:t>
            </a:r>
            <a:br>
              <a:rPr lang="en-US" sz="2400" dirty="0">
                <a:solidFill>
                  <a:srgbClr val="242021"/>
                </a:solidFill>
              </a:rPr>
            </a:br>
            <a:r>
              <a:rPr lang="en-US" sz="2400" dirty="0">
                <a:solidFill>
                  <a:srgbClr val="242021"/>
                </a:solidFill>
              </a:rPr>
              <a:t>security officers whenever suspicious activity is detected.</a:t>
            </a:r>
            <a:r>
              <a:rPr lang="en-US" sz="2400" dirty="0"/>
              <a:t> </a:t>
            </a:r>
          </a:p>
          <a:p>
            <a:pPr algn="just">
              <a:buAutoNum type="arabicPeriod"/>
            </a:pPr>
            <a:r>
              <a:rPr lang="en-IN" sz="2000" b="1" i="0" dirty="0">
                <a:solidFill>
                  <a:srgbClr val="FF0000"/>
                </a:solidFill>
                <a:effectLst/>
              </a:rPr>
              <a:t>System-audit journaling: </a:t>
            </a:r>
            <a:r>
              <a:rPr lang="en-US" sz="2000" b="0" i="0" dirty="0">
                <a:solidFill>
                  <a:srgbClr val="242021"/>
                </a:solidFill>
                <a:effectLst/>
              </a:rPr>
              <a:t>When properly activated and managed, the system-auditing functions provide</a:t>
            </a:r>
            <a:r>
              <a:rPr lang="en-US" sz="2000" dirty="0">
                <a:solidFill>
                  <a:srgbClr val="242021"/>
                </a:solidFill>
              </a:rPr>
              <a:t> </a:t>
            </a:r>
            <a:r>
              <a:rPr lang="en-US" sz="2000" b="0" i="0" dirty="0">
                <a:solidFill>
                  <a:srgbClr val="242021"/>
                </a:solidFill>
                <a:effectLst/>
              </a:rPr>
              <a:t>the ability to monitor and track system, object, and security configuration changes.</a:t>
            </a:r>
          </a:p>
          <a:p>
            <a:pPr algn="just">
              <a:buAutoNum type="arabicPeriod"/>
            </a:pPr>
            <a:r>
              <a:rPr lang="en-IN" sz="2000" b="1" dirty="0">
                <a:solidFill>
                  <a:srgbClr val="FF0000"/>
                </a:solidFill>
              </a:rPr>
              <a:t>File journaling: </a:t>
            </a:r>
            <a:r>
              <a:rPr lang="en-US" sz="2000" dirty="0">
                <a:solidFill>
                  <a:srgbClr val="242021"/>
                </a:solidFill>
              </a:rPr>
              <a:t>Another important aspect of auditing is the ability of file journaling to track and monitor any changes made to sensitive data stored in a file.</a:t>
            </a:r>
          </a:p>
          <a:p>
            <a:pPr algn="just">
              <a:buFont typeface="Wingdings" panose="05000000000000000000" pitchFamily="2" charset="2"/>
              <a:buChar char="ü"/>
            </a:pPr>
            <a:r>
              <a:rPr lang="en-US" sz="2000" dirty="0">
                <a:solidFill>
                  <a:srgbClr val="242021"/>
                </a:solidFill>
              </a:rPr>
              <a:t>With file journaling activated, whenever users or applications make a change to data within the designated files, a journal entry is written to record the change.</a:t>
            </a:r>
          </a:p>
          <a:p>
            <a:pPr algn="just">
              <a:buFont typeface="Wingdings" panose="05000000000000000000" pitchFamily="2" charset="2"/>
              <a:buChar char="ü"/>
            </a:pPr>
            <a:r>
              <a:rPr lang="en-US" sz="2000" dirty="0">
                <a:solidFill>
                  <a:srgbClr val="242021"/>
                </a:solidFill>
              </a:rPr>
              <a:t>The combination of system-audit journaling and file journaling</a:t>
            </a:r>
            <a:br>
              <a:rPr lang="en-US" sz="2000" dirty="0">
                <a:solidFill>
                  <a:srgbClr val="242021"/>
                </a:solidFill>
              </a:rPr>
            </a:br>
            <a:r>
              <a:rPr lang="en-US" sz="2000" dirty="0">
                <a:solidFill>
                  <a:srgbClr val="242021"/>
                </a:solidFill>
              </a:rPr>
              <a:t>can provide a complete audit trail of file-access and data-change activity </a:t>
            </a:r>
            <a:endParaRPr lang="en-IN" sz="2000" dirty="0">
              <a:solidFill>
                <a:srgbClr val="000000"/>
              </a:solidFill>
            </a:endParaRPr>
          </a:p>
        </p:txBody>
      </p:sp>
    </p:spTree>
    <p:extLst>
      <p:ext uri="{BB962C8B-B14F-4D97-AF65-F5344CB8AC3E}">
        <p14:creationId xmlns:p14="http://schemas.microsoft.com/office/powerpoint/2010/main" val="27815626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763" y="145256"/>
            <a:ext cx="8229600" cy="715962"/>
          </a:xfrm>
        </p:spPr>
        <p:txBody>
          <a:bodyPr>
            <a:normAutofit/>
          </a:bodyPr>
          <a:lstStyle/>
          <a:p>
            <a:r>
              <a:rPr lang="en-US" sz="4000" dirty="0" err="1"/>
              <a:t>Contd</a:t>
            </a:r>
            <a:r>
              <a:rPr lang="en-US" sz="4000" dirty="0"/>
              <a:t>…</a:t>
            </a:r>
          </a:p>
        </p:txBody>
      </p:sp>
      <p:sp>
        <p:nvSpPr>
          <p:cNvPr id="3" name="Content Placeholder 2"/>
          <p:cNvSpPr>
            <a:spLocks noGrp="1"/>
          </p:cNvSpPr>
          <p:nvPr>
            <p:ph idx="1"/>
          </p:nvPr>
        </p:nvSpPr>
        <p:spPr>
          <a:xfrm>
            <a:off x="430763" y="1066800"/>
            <a:ext cx="8229600" cy="5287963"/>
          </a:xfrm>
        </p:spPr>
        <p:txBody>
          <a:bodyPr>
            <a:normAutofit/>
          </a:bodyPr>
          <a:lstStyle/>
          <a:p>
            <a:pPr marL="0" indent="0" algn="just">
              <a:buNone/>
            </a:pPr>
            <a:r>
              <a:rPr lang="en-IN" sz="2000" b="1" i="0" dirty="0">
                <a:solidFill>
                  <a:srgbClr val="FF0000"/>
                </a:solidFill>
                <a:effectLst/>
              </a:rPr>
              <a:t>3. Monitoring database-read activity: </a:t>
            </a:r>
            <a:r>
              <a:rPr lang="en-US" sz="2000" b="0" i="0" dirty="0">
                <a:solidFill>
                  <a:srgbClr val="242021"/>
                </a:solidFill>
                <a:effectLst/>
              </a:rPr>
              <a:t>In situations where it is important for administrators and security officers to know if a user accessed and viewed particularly sensitive data— regardless if the data was changed—third-party technologies exist that can record these activities, complete with a snapshot</a:t>
            </a:r>
            <a:br>
              <a:rPr lang="en-US" sz="2000" b="0" i="0" dirty="0">
                <a:solidFill>
                  <a:srgbClr val="242021"/>
                </a:solidFill>
                <a:effectLst/>
              </a:rPr>
            </a:br>
            <a:r>
              <a:rPr lang="en-US" sz="2000" b="0" i="0" dirty="0">
                <a:solidFill>
                  <a:srgbClr val="242021"/>
                </a:solidFill>
                <a:effectLst/>
              </a:rPr>
              <a:t>showing the precise data the user viewed.</a:t>
            </a:r>
          </a:p>
          <a:p>
            <a:pPr marL="0" indent="0" algn="just">
              <a:buNone/>
            </a:pPr>
            <a:r>
              <a:rPr lang="en-US" sz="2000" b="1" dirty="0">
                <a:solidFill>
                  <a:srgbClr val="FF0000"/>
                </a:solidFill>
              </a:rPr>
              <a:t>4. Analyze and report on journaled information and generate alerts: </a:t>
            </a:r>
            <a:r>
              <a:rPr lang="en-US" sz="2000" dirty="0">
                <a:solidFill>
                  <a:srgbClr val="242021"/>
                </a:solidFill>
              </a:rPr>
              <a:t>Once journaling is activated, it is important to have the ability to search for specific events, create reports, and set up alerts. Because information captured by journaling is recorded in a cryptic format, third-party solutions exist that</a:t>
            </a:r>
            <a:br>
              <a:rPr lang="en-US" sz="2000" dirty="0">
                <a:solidFill>
                  <a:srgbClr val="242021"/>
                </a:solidFill>
              </a:rPr>
            </a:br>
            <a:r>
              <a:rPr lang="en-US" sz="2000" dirty="0">
                <a:solidFill>
                  <a:srgbClr val="242021"/>
                </a:solidFill>
              </a:rPr>
              <a:t>make these important tasks significantly easier.</a:t>
            </a:r>
          </a:p>
          <a:p>
            <a:pPr marL="0" indent="0" algn="just">
              <a:buNone/>
            </a:pPr>
            <a:r>
              <a:rPr lang="en-US" sz="2000" b="1" dirty="0">
                <a:solidFill>
                  <a:srgbClr val="FF0000"/>
                </a:solidFill>
              </a:rPr>
              <a:t>5. Save journaled data for compliance: </a:t>
            </a:r>
            <a:r>
              <a:rPr lang="en-US" sz="2000" dirty="0">
                <a:solidFill>
                  <a:srgbClr val="242021"/>
                </a:solidFill>
              </a:rPr>
              <a:t>All logged information from both the system-audit journal and file journaling is kept within objects called journal receivers, which must be regularly saved and archived in a secure location. </a:t>
            </a:r>
          </a:p>
          <a:p>
            <a:pPr marL="0" indent="0" algn="just">
              <a:buNone/>
            </a:pPr>
            <a:r>
              <a:rPr lang="en-US" sz="2100" b="1" dirty="0">
                <a:solidFill>
                  <a:srgbClr val="FF0000"/>
                </a:solidFill>
              </a:rPr>
              <a:t>6. </a:t>
            </a:r>
            <a:r>
              <a:rPr lang="en-US" sz="2000" b="1" dirty="0">
                <a:solidFill>
                  <a:srgbClr val="FF0000"/>
                </a:solidFill>
              </a:rPr>
              <a:t>Forward journaled data to a SIEM solution: </a:t>
            </a:r>
            <a:r>
              <a:rPr lang="en-US" sz="2000" dirty="0"/>
              <a:t>For companies that utilize a security information and event management (SIEM) solution, third-party tools are available that filter and format journaled data for integration with a SIEM.</a:t>
            </a:r>
          </a:p>
        </p:txBody>
      </p:sp>
    </p:spTree>
    <p:extLst>
      <p:ext uri="{BB962C8B-B14F-4D97-AF65-F5344CB8AC3E}">
        <p14:creationId xmlns:p14="http://schemas.microsoft.com/office/powerpoint/2010/main" val="16410947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berSecurity_Shwab_3">
  <a:themeElements>
    <a:clrScheme name="Custom 7">
      <a:dk1>
        <a:sysClr val="windowText" lastClr="000000"/>
      </a:dk1>
      <a:lt1>
        <a:sysClr val="window" lastClr="FFFFFF"/>
      </a:lt1>
      <a:dk2>
        <a:srgbClr val="1F497D"/>
      </a:dk2>
      <a:lt2>
        <a:srgbClr val="EEECE1"/>
      </a:lt2>
      <a:accent1>
        <a:srgbClr val="404040"/>
      </a:accent1>
      <a:accent2>
        <a:srgbClr val="C66940"/>
      </a:accent2>
      <a:accent3>
        <a:srgbClr val="B1A339"/>
      </a:accent3>
      <a:accent4>
        <a:srgbClr val="785A92"/>
      </a:accent4>
      <a:accent5>
        <a:srgbClr val="225C67"/>
      </a:accent5>
      <a:accent6>
        <a:srgbClr val="3053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noAutofit/>
      </a:bodyPr>
      <a:lstStyle>
        <a:defPPr marL="0" marR="0" indent="0" defTabSz="914400" rtl="0" eaLnBrk="1" fontAlgn="base" latinLnBrk="0" hangingPunct="1">
          <a:lnSpc>
            <a:spcPct val="90000"/>
          </a:lnSpc>
          <a:spcBef>
            <a:spcPct val="0"/>
          </a:spcBef>
          <a:spcAft>
            <a:spcPct val="0"/>
          </a:spcAft>
          <a:buClrTx/>
          <a:buSzTx/>
          <a:buFontTx/>
          <a:buNone/>
          <a:tabLst/>
          <a:defRPr kumimoji="0" b="1" u="none" strike="noStrike" kern="0" cap="none" spc="0" normalizeH="0" baseline="0" noProof="0" dirty="0" smtClean="0">
            <a:ln>
              <a:noFill/>
            </a:ln>
            <a:solidFill>
              <a:schemeClr val="bg2">
                <a:lumMod val="50000"/>
              </a:schemeClr>
            </a:solidFill>
            <a:effectLst/>
            <a:uLnTx/>
            <a:uFillTx/>
            <a:latin typeface="Helvetica"/>
            <a:ea typeface="+mj-ea"/>
            <a:cs typeface="Helvetica"/>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26058"/>
        </a:dk1>
        <a:lt1>
          <a:srgbClr val="FFFFFF"/>
        </a:lt1>
        <a:dk2>
          <a:srgbClr val="005CB3"/>
        </a:dk2>
        <a:lt2>
          <a:srgbClr val="B3B3B3"/>
        </a:lt2>
        <a:accent1>
          <a:srgbClr val="00A0DF"/>
        </a:accent1>
        <a:accent2>
          <a:srgbClr val="A2AD00"/>
        </a:accent2>
        <a:accent3>
          <a:srgbClr val="FFFFFF"/>
        </a:accent3>
        <a:accent4>
          <a:srgbClr val="6E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
      <a:clrScheme name="Default Design 14">
        <a:dk1>
          <a:srgbClr val="676058"/>
        </a:dk1>
        <a:lt1>
          <a:srgbClr val="FFFFFF"/>
        </a:lt1>
        <a:dk2>
          <a:srgbClr val="005CB3"/>
        </a:dk2>
        <a:lt2>
          <a:srgbClr val="B3B3B3"/>
        </a:lt2>
        <a:accent1>
          <a:srgbClr val="00A0DF"/>
        </a:accent1>
        <a:accent2>
          <a:srgbClr val="A2AD00"/>
        </a:accent2>
        <a:accent3>
          <a:srgbClr val="FFFFFF"/>
        </a:accent3>
        <a:accent4>
          <a:srgbClr val="57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4017</TotalTime>
  <Words>12223</Words>
  <Application>Microsoft Office PowerPoint</Application>
  <PresentationFormat>On-screen Show (4:3)</PresentationFormat>
  <Paragraphs>823</Paragraphs>
  <Slides>125</Slides>
  <Notes>3</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125</vt:i4>
      </vt:variant>
    </vt:vector>
  </HeadingPairs>
  <TitlesOfParts>
    <vt:vector size="138" baseType="lpstr">
      <vt:lpstr>Arial</vt:lpstr>
      <vt:lpstr>Calibri</vt:lpstr>
      <vt:lpstr>Carlito</vt:lpstr>
      <vt:lpstr>Helvetica</vt:lpstr>
      <vt:lpstr>Helvetica Light</vt:lpstr>
      <vt:lpstr>Precisely Demi</vt:lpstr>
      <vt:lpstr>Times New Roman</vt:lpstr>
      <vt:lpstr>Trebuchet MS</vt:lpstr>
      <vt:lpstr>Wingdings</vt:lpstr>
      <vt:lpstr>Office Theme</vt:lpstr>
      <vt:lpstr>CyberSecurity_Shwab_3</vt:lpstr>
      <vt:lpstr>1_Office Theme</vt:lpstr>
      <vt:lpstr>2_Office Theme</vt:lpstr>
      <vt:lpstr>PowerPoint Presentation</vt:lpstr>
      <vt:lpstr>What is Cyber Security</vt:lpstr>
      <vt:lpstr>Abstract</vt:lpstr>
      <vt:lpstr>Abstract</vt:lpstr>
      <vt:lpstr>Abstract</vt:lpstr>
      <vt:lpstr>Abstract</vt:lpstr>
      <vt:lpstr>Phishing</vt:lpstr>
      <vt:lpstr>Man-in-the-middle Attack</vt:lpstr>
      <vt:lpstr>Denial-of-service Attack</vt:lpstr>
      <vt:lpstr>SQL Injection Attack</vt:lpstr>
      <vt:lpstr>Abstract</vt:lpstr>
      <vt:lpstr>Abstract</vt:lpstr>
      <vt:lpstr>Abstract</vt:lpstr>
      <vt:lpstr>Abstract</vt:lpstr>
      <vt:lpstr>PowerPoint Presentation</vt:lpstr>
      <vt:lpstr>Social Engineer</vt:lpstr>
      <vt:lpstr>Spear-Phisher</vt:lpstr>
      <vt:lpstr>PowerPoint Presentation</vt:lpstr>
      <vt:lpstr>Rouge Employee</vt:lpstr>
      <vt:lpstr>Ransom Artiest</vt:lpstr>
      <vt:lpstr>Hacker</vt:lpstr>
      <vt:lpstr>Types of Hacker</vt:lpstr>
      <vt:lpstr>Black hat Hacker</vt:lpstr>
      <vt:lpstr>White hat hacker</vt:lpstr>
      <vt:lpstr>Grey hat Hacker</vt:lpstr>
      <vt:lpstr>                       System Hacking</vt:lpstr>
      <vt:lpstr>PowerPoint Presentation</vt:lpstr>
      <vt:lpstr>What is Security?</vt:lpstr>
      <vt:lpstr> What is a Secure System? (CIA Triad) </vt:lpstr>
      <vt:lpstr>Example of CIA Triad</vt:lpstr>
      <vt:lpstr>Levels of security breach impact</vt:lpstr>
      <vt:lpstr>Confidentiality </vt:lpstr>
      <vt:lpstr>Confidentiality</vt:lpstr>
      <vt:lpstr>Integrity </vt:lpstr>
      <vt:lpstr>Integrity</vt:lpstr>
      <vt:lpstr>Availability </vt:lpstr>
      <vt:lpstr>Availability</vt:lpstr>
      <vt:lpstr>Computer Security Terminology</vt:lpstr>
      <vt:lpstr>Computer Security Terminology</vt:lpstr>
      <vt:lpstr>Security concepts and relationships </vt:lpstr>
      <vt:lpstr>Threats and Attacks</vt:lpstr>
      <vt:lpstr>Threats and Attacks</vt:lpstr>
      <vt:lpstr>Threats and Attacks</vt:lpstr>
      <vt:lpstr>Threats and Attacks</vt:lpstr>
      <vt:lpstr>Threats and Assets</vt:lpstr>
      <vt:lpstr>Threats and Asserts</vt:lpstr>
      <vt:lpstr>Types of Attacks</vt:lpstr>
      <vt:lpstr>Passive Attack</vt:lpstr>
      <vt:lpstr>Active Attack</vt:lpstr>
      <vt:lpstr>Security Design Principles</vt:lpstr>
      <vt:lpstr>Security Design Principles</vt:lpstr>
      <vt:lpstr>Security Design Principles</vt:lpstr>
      <vt:lpstr>Security Design Principles</vt:lpstr>
      <vt:lpstr>Security Design Principles</vt:lpstr>
      <vt:lpstr>Attack Surfaces</vt:lpstr>
      <vt:lpstr>Attack Surfaces</vt:lpstr>
      <vt:lpstr>Attack Surface Classification</vt:lpstr>
      <vt:lpstr>Attack Surface Reduction</vt:lpstr>
      <vt:lpstr>Attack Trees</vt:lpstr>
      <vt:lpstr>Attack Trees</vt:lpstr>
      <vt:lpstr>Attack Trees </vt:lpstr>
      <vt:lpstr>Attack Trees</vt:lpstr>
      <vt:lpstr>Attack Trees</vt:lpstr>
      <vt:lpstr>Example of  Attack Trees</vt:lpstr>
      <vt:lpstr>Computer security strategy</vt:lpstr>
      <vt:lpstr>Security Policy</vt:lpstr>
      <vt:lpstr>Security Implementation/Mechanism</vt:lpstr>
      <vt:lpstr>Assurance and Evaluation</vt:lpstr>
      <vt:lpstr>PowerPoint Presentation</vt:lpstr>
      <vt:lpstr>Introduction to Cyber Security  </vt:lpstr>
      <vt:lpstr>Topics</vt:lpstr>
      <vt:lpstr>Introduction</vt:lpstr>
      <vt:lpstr>What is Layered Security?</vt:lpstr>
      <vt:lpstr>Seven Security Layers</vt:lpstr>
      <vt:lpstr>Mission Critical Asserts</vt:lpstr>
      <vt:lpstr>Data Security</vt:lpstr>
      <vt:lpstr>Application Security</vt:lpstr>
      <vt:lpstr>End Point Security</vt:lpstr>
      <vt:lpstr>Network Security</vt:lpstr>
      <vt:lpstr>Perimeter Security</vt:lpstr>
      <vt:lpstr>PowerPoint Presentation</vt:lpstr>
      <vt:lpstr>Human Layer</vt:lpstr>
      <vt:lpstr>Layered Security as an Industry Best Practice</vt:lpstr>
      <vt:lpstr>Layered Security as an Industry Best Practice</vt:lpstr>
      <vt:lpstr>Layered Security as an Industry Best Practice</vt:lpstr>
      <vt:lpstr>Layered Security as an Industry Best Practice</vt:lpstr>
      <vt:lpstr>The Essential Layers of IBM i Security </vt:lpstr>
      <vt:lpstr>PowerPoint Presentation</vt:lpstr>
      <vt:lpstr>Physical Security</vt:lpstr>
      <vt:lpstr>Contd…</vt:lpstr>
      <vt:lpstr>Network Security</vt:lpstr>
      <vt:lpstr>Contd…</vt:lpstr>
      <vt:lpstr>IBM i Security Configuration</vt:lpstr>
      <vt:lpstr>System-Access Security</vt:lpstr>
      <vt:lpstr>File and Field Security </vt:lpstr>
      <vt:lpstr>Contd…</vt:lpstr>
      <vt:lpstr>Contd…</vt:lpstr>
      <vt:lpstr> Security Monitoring and Auditing </vt:lpstr>
      <vt:lpstr>Contd…</vt:lpstr>
      <vt:lpstr>PowerPoint Presentation</vt:lpstr>
      <vt:lpstr>Endpoint Security</vt:lpstr>
      <vt:lpstr>Endpoint Security</vt:lpstr>
      <vt:lpstr>Why endpoint security is important?</vt:lpstr>
      <vt:lpstr>Benefits of Endpoint Security</vt:lpstr>
      <vt:lpstr>Different types of  endpoint security solutions?</vt:lpstr>
      <vt:lpstr>Endpoint protection Platform (EPP) </vt:lpstr>
      <vt:lpstr>EPP versus individual endpoint products</vt:lpstr>
      <vt:lpstr>Endpoint Detection and Remediation (EDR) </vt:lpstr>
      <vt:lpstr>Endpoint Detection and Remediation (EDR) </vt:lpstr>
      <vt:lpstr>Key components of EDR security  </vt:lpstr>
      <vt:lpstr>Extended detection and response (XDR) </vt:lpstr>
      <vt:lpstr>How endpoint security works?</vt:lpstr>
      <vt:lpstr>Endpoint security vs antivirus</vt:lpstr>
      <vt:lpstr>Endpoint security vs Antivirus</vt:lpstr>
      <vt:lpstr>Core functionalities of an end point protection?</vt:lpstr>
      <vt:lpstr>Core functionalities of an end point protection?</vt:lpstr>
      <vt:lpstr>Core functionalities of an end point protection?</vt:lpstr>
      <vt:lpstr>Core functionalities of an end point protection?</vt:lpstr>
      <vt:lpstr>Core functionalities of an end point protection?</vt:lpstr>
      <vt:lpstr>PowerPoint Presentation</vt:lpstr>
      <vt:lpstr>Some important terms</vt:lpstr>
      <vt:lpstr>Threat Inteligence</vt:lpstr>
      <vt:lpstr>PowerPoint Presentation</vt:lpstr>
      <vt:lpstr>Some important terms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parallel homomorphic encryption in secure cloud storage.</dc:title>
  <dc:creator>KAMALAKANTA</dc:creator>
  <cp:lastModifiedBy>rahulkatinni@gmail.com</cp:lastModifiedBy>
  <cp:revision>458</cp:revision>
  <dcterms:created xsi:type="dcterms:W3CDTF">2006-08-16T00:00:00Z</dcterms:created>
  <dcterms:modified xsi:type="dcterms:W3CDTF">2022-09-13T06:27:13Z</dcterms:modified>
</cp:coreProperties>
</file>